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3" r:id="rId2"/>
    <p:sldMasterId id="2147483675" r:id="rId3"/>
    <p:sldMasterId id="2147483687" r:id="rId4"/>
    <p:sldMasterId id="2147483699" r:id="rId5"/>
  </p:sldMasterIdLst>
  <p:notesMasterIdLst>
    <p:notesMasterId r:id="rId286"/>
  </p:notesMasterIdLst>
  <p:sldIdLst>
    <p:sldId id="256" r:id="rId6"/>
    <p:sldId id="289" r:id="rId7"/>
    <p:sldId id="290" r:id="rId8"/>
    <p:sldId id="291" r:id="rId9"/>
    <p:sldId id="769" r:id="rId10"/>
    <p:sldId id="768" r:id="rId11"/>
    <p:sldId id="537" r:id="rId12"/>
    <p:sldId id="538" r:id="rId13"/>
    <p:sldId id="767" r:id="rId14"/>
    <p:sldId id="543" r:id="rId15"/>
    <p:sldId id="545" r:id="rId16"/>
    <p:sldId id="546" r:id="rId17"/>
    <p:sldId id="553" r:id="rId18"/>
    <p:sldId id="554" r:id="rId19"/>
    <p:sldId id="555" r:id="rId20"/>
    <p:sldId id="557" r:id="rId21"/>
    <p:sldId id="558" r:id="rId22"/>
    <p:sldId id="564" r:id="rId23"/>
    <p:sldId id="565" r:id="rId24"/>
    <p:sldId id="566" r:id="rId25"/>
    <p:sldId id="771" r:id="rId26"/>
    <p:sldId id="540" r:id="rId27"/>
    <p:sldId id="559" r:id="rId28"/>
    <p:sldId id="761" r:id="rId29"/>
    <p:sldId id="764" r:id="rId30"/>
    <p:sldId id="765" r:id="rId31"/>
    <p:sldId id="562" r:id="rId32"/>
    <p:sldId id="563" r:id="rId33"/>
    <p:sldId id="548" r:id="rId34"/>
    <p:sldId id="550" r:id="rId35"/>
    <p:sldId id="774" r:id="rId36"/>
    <p:sldId id="257" r:id="rId37"/>
    <p:sldId id="776" r:id="rId38"/>
    <p:sldId id="777" r:id="rId39"/>
    <p:sldId id="775" r:id="rId40"/>
    <p:sldId id="571" r:id="rId41"/>
    <p:sldId id="569" r:id="rId42"/>
    <p:sldId id="568" r:id="rId43"/>
    <p:sldId id="570" r:id="rId44"/>
    <p:sldId id="261" r:id="rId45"/>
    <p:sldId id="260" r:id="rId46"/>
    <p:sldId id="263" r:id="rId47"/>
    <p:sldId id="262" r:id="rId48"/>
    <p:sldId id="648" r:id="rId49"/>
    <p:sldId id="641" r:id="rId50"/>
    <p:sldId id="642" r:id="rId51"/>
    <p:sldId id="643" r:id="rId52"/>
    <p:sldId id="644" r:id="rId53"/>
    <p:sldId id="645" r:id="rId54"/>
    <p:sldId id="650" r:id="rId55"/>
    <p:sldId id="651" r:id="rId56"/>
    <p:sldId id="652" r:id="rId57"/>
    <p:sldId id="653" r:id="rId58"/>
    <p:sldId id="654" r:id="rId59"/>
    <p:sldId id="655" r:id="rId60"/>
    <p:sldId id="656" r:id="rId61"/>
    <p:sldId id="283" r:id="rId62"/>
    <p:sldId id="264" r:id="rId63"/>
    <p:sldId id="273" r:id="rId64"/>
    <p:sldId id="359" r:id="rId65"/>
    <p:sldId id="274" r:id="rId66"/>
    <p:sldId id="276" r:id="rId67"/>
    <p:sldId id="278" r:id="rId68"/>
    <p:sldId id="280" r:id="rId69"/>
    <p:sldId id="284" r:id="rId70"/>
    <p:sldId id="286" r:id="rId71"/>
    <p:sldId id="296" r:id="rId72"/>
    <p:sldId id="297" r:id="rId73"/>
    <p:sldId id="298" r:id="rId74"/>
    <p:sldId id="518" r:id="rId75"/>
    <p:sldId id="519" r:id="rId76"/>
    <p:sldId id="520" r:id="rId77"/>
    <p:sldId id="521" r:id="rId78"/>
    <p:sldId id="522" r:id="rId79"/>
    <p:sldId id="523" r:id="rId80"/>
    <p:sldId id="524" r:id="rId81"/>
    <p:sldId id="299" r:id="rId82"/>
    <p:sldId id="300" r:id="rId83"/>
    <p:sldId id="301" r:id="rId84"/>
    <p:sldId id="302" r:id="rId85"/>
    <p:sldId id="303" r:id="rId86"/>
    <p:sldId id="304" r:id="rId87"/>
    <p:sldId id="305" r:id="rId88"/>
    <p:sldId id="307" r:id="rId89"/>
    <p:sldId id="308" r:id="rId90"/>
    <p:sldId id="309" r:id="rId91"/>
    <p:sldId id="311" r:id="rId92"/>
    <p:sldId id="321" r:id="rId93"/>
    <p:sldId id="316" r:id="rId94"/>
    <p:sldId id="320" r:id="rId95"/>
    <p:sldId id="323" r:id="rId96"/>
    <p:sldId id="322" r:id="rId97"/>
    <p:sldId id="317" r:id="rId98"/>
    <p:sldId id="318" r:id="rId99"/>
    <p:sldId id="319" r:id="rId100"/>
    <p:sldId id="325" r:id="rId101"/>
    <p:sldId id="382" r:id="rId102"/>
    <p:sldId id="383" r:id="rId103"/>
    <p:sldId id="313" r:id="rId104"/>
    <p:sldId id="314" r:id="rId105"/>
    <p:sldId id="384" r:id="rId106"/>
    <p:sldId id="379" r:id="rId107"/>
    <p:sldId id="380" r:id="rId108"/>
    <p:sldId id="378" r:id="rId109"/>
    <p:sldId id="370" r:id="rId110"/>
    <p:sldId id="371" r:id="rId111"/>
    <p:sldId id="372" r:id="rId112"/>
    <p:sldId id="373" r:id="rId113"/>
    <p:sldId id="374" r:id="rId114"/>
    <p:sldId id="375" r:id="rId115"/>
    <p:sldId id="376" r:id="rId116"/>
    <p:sldId id="324" r:id="rId117"/>
    <p:sldId id="326" r:id="rId118"/>
    <p:sldId id="327" r:id="rId119"/>
    <p:sldId id="328" r:id="rId120"/>
    <p:sldId id="343" r:id="rId121"/>
    <p:sldId id="344" r:id="rId122"/>
    <p:sldId id="345" r:id="rId123"/>
    <p:sldId id="346" r:id="rId124"/>
    <p:sldId id="347" r:id="rId125"/>
    <p:sldId id="348" r:id="rId126"/>
    <p:sldId id="349" r:id="rId127"/>
    <p:sldId id="350" r:id="rId128"/>
    <p:sldId id="351" r:id="rId129"/>
    <p:sldId id="352" r:id="rId130"/>
    <p:sldId id="364" r:id="rId131"/>
    <p:sldId id="362" r:id="rId132"/>
    <p:sldId id="353" r:id="rId133"/>
    <p:sldId id="354" r:id="rId134"/>
    <p:sldId id="355" r:id="rId135"/>
    <p:sldId id="356" r:id="rId136"/>
    <p:sldId id="357" r:id="rId137"/>
    <p:sldId id="358" r:id="rId138"/>
    <p:sldId id="360" r:id="rId139"/>
    <p:sldId id="365" r:id="rId140"/>
    <p:sldId id="366" r:id="rId141"/>
    <p:sldId id="367" r:id="rId142"/>
    <p:sldId id="368" r:id="rId143"/>
    <p:sldId id="525" r:id="rId144"/>
    <p:sldId id="527" r:id="rId145"/>
    <p:sldId id="526" r:id="rId146"/>
    <p:sldId id="528" r:id="rId147"/>
    <p:sldId id="530" r:id="rId148"/>
    <p:sldId id="531" r:id="rId149"/>
    <p:sldId id="532" r:id="rId150"/>
    <p:sldId id="533" r:id="rId151"/>
    <p:sldId id="534" r:id="rId152"/>
    <p:sldId id="735" r:id="rId153"/>
    <p:sldId id="736" r:id="rId154"/>
    <p:sldId id="737" r:id="rId155"/>
    <p:sldId id="738" r:id="rId156"/>
    <p:sldId id="535" r:id="rId157"/>
    <p:sldId id="387" r:id="rId158"/>
    <p:sldId id="388" r:id="rId159"/>
    <p:sldId id="389" r:id="rId160"/>
    <p:sldId id="390" r:id="rId161"/>
    <p:sldId id="391" r:id="rId162"/>
    <p:sldId id="393" r:id="rId163"/>
    <p:sldId id="394" r:id="rId164"/>
    <p:sldId id="395" r:id="rId165"/>
    <p:sldId id="396" r:id="rId166"/>
    <p:sldId id="398" r:id="rId167"/>
    <p:sldId id="515" r:id="rId168"/>
    <p:sldId id="403" r:id="rId169"/>
    <p:sldId id="404" r:id="rId170"/>
    <p:sldId id="405" r:id="rId171"/>
    <p:sldId id="406" r:id="rId172"/>
    <p:sldId id="407" r:id="rId173"/>
    <p:sldId id="408" r:id="rId174"/>
    <p:sldId id="409" r:id="rId175"/>
    <p:sldId id="410" r:id="rId176"/>
    <p:sldId id="411" r:id="rId177"/>
    <p:sldId id="412" r:id="rId178"/>
    <p:sldId id="413" r:id="rId179"/>
    <p:sldId id="414" r:id="rId180"/>
    <p:sldId id="415" r:id="rId181"/>
    <p:sldId id="416" r:id="rId182"/>
    <p:sldId id="418" r:id="rId183"/>
    <p:sldId id="420" r:id="rId184"/>
    <p:sldId id="424" r:id="rId185"/>
    <p:sldId id="425" r:id="rId186"/>
    <p:sldId id="426" r:id="rId187"/>
    <p:sldId id="429" r:id="rId188"/>
    <p:sldId id="430" r:id="rId189"/>
    <p:sldId id="431" r:id="rId190"/>
    <p:sldId id="437" r:id="rId191"/>
    <p:sldId id="438" r:id="rId192"/>
    <p:sldId id="439" r:id="rId193"/>
    <p:sldId id="440" r:id="rId194"/>
    <p:sldId id="441" r:id="rId195"/>
    <p:sldId id="442" r:id="rId196"/>
    <p:sldId id="443" r:id="rId197"/>
    <p:sldId id="444" r:id="rId198"/>
    <p:sldId id="445" r:id="rId199"/>
    <p:sldId id="446" r:id="rId200"/>
    <p:sldId id="447" r:id="rId201"/>
    <p:sldId id="459" r:id="rId202"/>
    <p:sldId id="464" r:id="rId203"/>
    <p:sldId id="465" r:id="rId204"/>
    <p:sldId id="466" r:id="rId205"/>
    <p:sldId id="467" r:id="rId206"/>
    <p:sldId id="468" r:id="rId207"/>
    <p:sldId id="469" r:id="rId208"/>
    <p:sldId id="470" r:id="rId209"/>
    <p:sldId id="471" r:id="rId210"/>
    <p:sldId id="472" r:id="rId211"/>
    <p:sldId id="473" r:id="rId212"/>
    <p:sldId id="474" r:id="rId213"/>
    <p:sldId id="475" r:id="rId214"/>
    <p:sldId id="476" r:id="rId215"/>
    <p:sldId id="478" r:id="rId216"/>
    <p:sldId id="479" r:id="rId217"/>
    <p:sldId id="480" r:id="rId218"/>
    <p:sldId id="481" r:id="rId219"/>
    <p:sldId id="493" r:id="rId220"/>
    <p:sldId id="509" r:id="rId221"/>
    <p:sldId id="657" r:id="rId222"/>
    <p:sldId id="658" r:id="rId223"/>
    <p:sldId id="659" r:id="rId224"/>
    <p:sldId id="660" r:id="rId225"/>
    <p:sldId id="661" r:id="rId226"/>
    <p:sldId id="662" r:id="rId227"/>
    <p:sldId id="663" r:id="rId228"/>
    <p:sldId id="664" r:id="rId229"/>
    <p:sldId id="665" r:id="rId230"/>
    <p:sldId id="666" r:id="rId231"/>
    <p:sldId id="667" r:id="rId232"/>
    <p:sldId id="668" r:id="rId233"/>
    <p:sldId id="669" r:id="rId234"/>
    <p:sldId id="670" r:id="rId235"/>
    <p:sldId id="671" r:id="rId236"/>
    <p:sldId id="672" r:id="rId237"/>
    <p:sldId id="673" r:id="rId238"/>
    <p:sldId id="750" r:id="rId239"/>
    <p:sldId id="674" r:id="rId240"/>
    <p:sldId id="740" r:id="rId241"/>
    <p:sldId id="752" r:id="rId242"/>
    <p:sldId id="753" r:id="rId243"/>
    <p:sldId id="754" r:id="rId244"/>
    <p:sldId id="755" r:id="rId245"/>
    <p:sldId id="756" r:id="rId246"/>
    <p:sldId id="757" r:id="rId247"/>
    <p:sldId id="758" r:id="rId248"/>
    <p:sldId id="759" r:id="rId249"/>
    <p:sldId id="760" r:id="rId250"/>
    <p:sldId id="676" r:id="rId251"/>
    <p:sldId id="677" r:id="rId252"/>
    <p:sldId id="678" r:id="rId253"/>
    <p:sldId id="679" r:id="rId254"/>
    <p:sldId id="680" r:id="rId255"/>
    <p:sldId id="681" r:id="rId256"/>
    <p:sldId id="682" r:id="rId257"/>
    <p:sldId id="683" r:id="rId258"/>
    <p:sldId id="688" r:id="rId259"/>
    <p:sldId id="689" r:id="rId260"/>
    <p:sldId id="695" r:id="rId261"/>
    <p:sldId id="708" r:id="rId262"/>
    <p:sldId id="709" r:id="rId263"/>
    <p:sldId id="710" r:id="rId264"/>
    <p:sldId id="711" r:id="rId265"/>
    <p:sldId id="712" r:id="rId266"/>
    <p:sldId id="742" r:id="rId267"/>
    <p:sldId id="741" r:id="rId268"/>
    <p:sldId id="713" r:id="rId269"/>
    <p:sldId id="714" r:id="rId270"/>
    <p:sldId id="715" r:id="rId271"/>
    <p:sldId id="743" r:id="rId272"/>
    <p:sldId id="744" r:id="rId273"/>
    <p:sldId id="745" r:id="rId274"/>
    <p:sldId id="746" r:id="rId275"/>
    <p:sldId id="747" r:id="rId276"/>
    <p:sldId id="748" r:id="rId277"/>
    <p:sldId id="717" r:id="rId278"/>
    <p:sldId id="718" r:id="rId279"/>
    <p:sldId id="719" r:id="rId280"/>
    <p:sldId id="720" r:id="rId281"/>
    <p:sldId id="724" r:id="rId282"/>
    <p:sldId id="725" r:id="rId283"/>
    <p:sldId id="730" r:id="rId284"/>
    <p:sldId id="731" r:id="rId2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78153" autoAdjust="0"/>
  </p:normalViewPr>
  <p:slideViewPr>
    <p:cSldViewPr>
      <p:cViewPr>
        <p:scale>
          <a:sx n="67" d="100"/>
          <a:sy n="67" d="100"/>
        </p:scale>
        <p:origin x="-1392"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theme" Target="theme/theme1.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tableStyles" Target="tableStyles.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71" Type="http://schemas.openxmlformats.org/officeDocument/2006/relationships/slide" Target="slides/slide266.xml"/><Relationship Id="rId276" Type="http://schemas.openxmlformats.org/officeDocument/2006/relationships/slide" Target="slides/slide27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presProps" Target="presProps.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E787C-D747-412B-A6F6-DA773D4BEB04}" type="datetimeFigureOut">
              <a:rPr lang="en-US" smtClean="0"/>
              <a:pPr/>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8DE5D-9CBA-4C87-9C87-4E0F15B5D400}" type="slidenum">
              <a:rPr lang="en-US" smtClean="0"/>
              <a:pPr/>
              <a:t>‹#›</a:t>
            </a:fld>
            <a:endParaRPr lang="en-US"/>
          </a:p>
        </p:txBody>
      </p:sp>
    </p:spTree>
    <p:extLst>
      <p:ext uri="{BB962C8B-B14F-4D97-AF65-F5344CB8AC3E}">
        <p14:creationId xmlns:p14="http://schemas.microsoft.com/office/powerpoint/2010/main" val="162644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same with this</a:t>
            </a:r>
            <a:r>
              <a:rPr lang="en-US" baseline="0" dirty="0" smtClean="0"/>
              <a:t> picture: baby and lake scene</a:t>
            </a:r>
            <a:endParaRPr lang="en-US" dirty="0"/>
          </a:p>
        </p:txBody>
      </p:sp>
      <p:sp>
        <p:nvSpPr>
          <p:cNvPr id="4" name="Slide Number Placeholder 3"/>
          <p:cNvSpPr>
            <a:spLocks noGrp="1"/>
          </p:cNvSpPr>
          <p:nvPr>
            <p:ph type="sldNum" sz="quarter" idx="10"/>
          </p:nvPr>
        </p:nvSpPr>
        <p:spPr/>
        <p:txBody>
          <a:bodyPr/>
          <a:lstStyle/>
          <a:p>
            <a:fld id="{A92FD37A-290C-41C6-A535-34B821CE95B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3548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93D0779B-AFEF-48E7-9664-E61AC8E68C45}" type="slidenum">
              <a:rPr lang="en-US" altLang="en-US" smtClean="0">
                <a:latin typeface="Arial" charset="0"/>
              </a:rPr>
              <a:pPr eaLnBrk="1" hangingPunct="1"/>
              <a:t>66</a:t>
            </a:fld>
            <a:endParaRPr lang="en-US" altLang="en-US" smtClean="0">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8630B4A9-1D79-48BC-8C6C-35D0F6124339}" type="slidenum">
              <a:rPr lang="en-US" altLang="en-US" smtClean="0">
                <a:latin typeface="Arial" charset="0"/>
              </a:rPr>
              <a:pPr eaLnBrk="1" hangingPunct="1"/>
              <a:t>67</a:t>
            </a:fld>
            <a:endParaRPr lang="en-US" altLang="en-US" smtClean="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C2E0079B-2E1F-4749-9BBB-339BF0749A31}" type="slidenum">
              <a:rPr lang="en-US" altLang="en-US" smtClean="0">
                <a:latin typeface="Arial" charset="0"/>
              </a:rPr>
              <a:pPr eaLnBrk="1" hangingPunct="1"/>
              <a:t>68</a:t>
            </a:fld>
            <a:endParaRPr lang="en-US" altLang="en-US" smtClean="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C93004A8-6591-4CA2-9421-D67E5F38EDFA}" type="slidenum">
              <a:rPr lang="en-US" altLang="en-US" smtClean="0">
                <a:latin typeface="Arial" charset="0"/>
              </a:rPr>
              <a:pPr eaLnBrk="1" hangingPunct="1"/>
              <a:t>69</a:t>
            </a:fld>
            <a:endParaRPr lang="en-US" altLang="en-US" smtClean="0">
              <a:latin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70</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74</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75</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smtClean="0"/>
              <a:t>Put up photo and ask</a:t>
            </a:r>
            <a:r>
              <a:rPr lang="en-US" baseline="0" dirty="0" smtClean="0"/>
              <a:t> what they see. The will see the naked couple embracing.  Read the inscription to them ref the dolphins and point the dolphins out to them. Some will still have a hard time seeing the dolphins!</a:t>
            </a:r>
          </a:p>
          <a:p>
            <a:endParaRPr lang="en-US" baseline="0" dirty="0" smtClean="0"/>
          </a:p>
          <a:p>
            <a:r>
              <a:rPr lang="en-US" b="1" baseline="0" dirty="0" smtClean="0"/>
              <a:t>Participants will not have this slide in their manual</a:t>
            </a:r>
            <a:endParaRPr lang="en-US" b="1" dirty="0" smtClean="0"/>
          </a:p>
        </p:txBody>
      </p:sp>
      <p:sp>
        <p:nvSpPr>
          <p:cNvPr id="106500" name="Slide Number Placeholder 3"/>
          <p:cNvSpPr>
            <a:spLocks noGrp="1"/>
          </p:cNvSpPr>
          <p:nvPr>
            <p:ph type="sldNum" sz="quarter" idx="5"/>
          </p:nvPr>
        </p:nvSpPr>
        <p:spPr>
          <a:noFill/>
        </p:spPr>
        <p:txBody>
          <a:bodyPr/>
          <a:lstStyle/>
          <a:p>
            <a:fld id="{341DC23A-599A-4F51-BC21-7E7DECF6C7A2}" type="slidenum">
              <a:rPr lang="en-US" smtClean="0">
                <a:solidFill>
                  <a:prstClr val="black"/>
                </a:solidFill>
              </a:rPr>
              <a:pPr/>
              <a:t>26</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76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EA2ABE12-2D5B-4DB7-86A4-DAC0FCC99F0F}" type="slidenum">
              <a:rPr lang="en-US" altLang="en-US" smtClean="0">
                <a:latin typeface="Arial" charset="0"/>
              </a:rPr>
              <a:pPr eaLnBrk="1" hangingPunct="1"/>
              <a:t>77</a:t>
            </a:fld>
            <a:endParaRPr lang="en-US" altLang="en-US" smtClean="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0B75C110-5FD3-4043-BCC2-8B39A7C2FE2D}" type="slidenum">
              <a:rPr lang="en-US" altLang="en-US" smtClean="0">
                <a:latin typeface="Arial" charset="0"/>
              </a:rPr>
              <a:pPr eaLnBrk="1" hangingPunct="1"/>
              <a:t>78</a:t>
            </a:fld>
            <a:endParaRPr lang="en-US" altLang="en-US" smtClean="0">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AEA14090-47BB-455C-BFE7-E8D124E5586E}" type="slidenum">
              <a:rPr lang="en-US" altLang="en-US" smtClean="0">
                <a:latin typeface="Arial" charset="0"/>
              </a:rPr>
              <a:pPr eaLnBrk="1" hangingPunct="1"/>
              <a:t>79</a:t>
            </a:fld>
            <a:endParaRPr lang="en-US" altLang="en-US" smtClean="0">
              <a:latin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26E1D810-E849-4A7A-9ADB-F8BC2C792052}" type="slidenum">
              <a:rPr lang="en-US" altLang="en-US" smtClean="0">
                <a:latin typeface="Arial" charset="0"/>
              </a:rPr>
              <a:pPr eaLnBrk="1" hangingPunct="1"/>
              <a:t>80</a:t>
            </a:fld>
            <a:endParaRPr lang="en-US" altLang="en-US" smtClean="0">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42238262-3155-482A-BCCD-2FF1956B1C34}" type="slidenum">
              <a:rPr lang="en-US" altLang="en-US" smtClean="0">
                <a:latin typeface="Arial" charset="0"/>
              </a:rPr>
              <a:pPr eaLnBrk="1" hangingPunct="1"/>
              <a:t>81</a:t>
            </a:fld>
            <a:endParaRPr lang="en-US" altLang="en-US" smtClean="0">
              <a:latin typeface="Arial"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6B248E19-04FC-464F-B09A-4526E307EA26}" type="slidenum">
              <a:rPr lang="en-US" altLang="en-US" smtClean="0">
                <a:latin typeface="Arial" charset="0"/>
              </a:rPr>
              <a:pPr eaLnBrk="1" hangingPunct="1"/>
              <a:t>82</a:t>
            </a:fld>
            <a:endParaRPr lang="en-US" altLang="en-US" smtClean="0">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4202AC78-24E4-4B15-ABC3-8B3461965A4D}" type="slidenum">
              <a:rPr lang="en-US" altLang="en-US" smtClean="0">
                <a:latin typeface="Arial" charset="0"/>
              </a:rPr>
              <a:pPr eaLnBrk="1" hangingPunct="1"/>
              <a:t>83</a:t>
            </a:fld>
            <a:endParaRPr lang="en-US" altLang="en-US" smtClean="0">
              <a:latin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75330560-56AA-4E6B-8AC4-716B7C490F9F}" type="slidenum">
              <a:rPr lang="en-US" altLang="en-US" smtClean="0">
                <a:latin typeface="Arial" charset="0"/>
              </a:rPr>
              <a:pPr eaLnBrk="1" hangingPunct="1"/>
              <a:t>84</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1720AF67-3F67-4C2A-A440-9EF90691441F}" type="slidenum">
              <a:rPr lang="en-US" altLang="en-US" smtClean="0">
                <a:latin typeface="Arial" charset="0"/>
              </a:rPr>
              <a:pPr eaLnBrk="1" hangingPunct="1"/>
              <a:t>85</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473F1C48-8B16-4F11-9BE9-18EE53E52345}" type="slidenum">
              <a:rPr lang="en-US" altLang="en-US" smtClean="0">
                <a:latin typeface="Arial" charset="0"/>
              </a:rPr>
              <a:pPr eaLnBrk="1" hangingPunct="1"/>
              <a:t>57</a:t>
            </a:fld>
            <a:endParaRPr lang="en-US" altLang="en-US" smtClean="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D31E37BE-B112-4601-AAC6-A624A1F84BC2}" type="slidenum">
              <a:rPr lang="en-US" altLang="en-US" smtClean="0">
                <a:latin typeface="Arial" charset="0"/>
              </a:rPr>
              <a:pPr eaLnBrk="1" hangingPunct="1"/>
              <a:t>87</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2069FD54-1C38-4941-A07B-FCFB74BD7D84}" type="slidenum">
              <a:rPr lang="en-US" altLang="en-US" smtClean="0">
                <a:latin typeface="Arial" charset="0"/>
              </a:rPr>
              <a:pPr eaLnBrk="1" hangingPunct="1"/>
              <a:t>93</a:t>
            </a:fld>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1F92C7E8-A2C0-4C6B-9E5F-F9F2F3A80F2E}" type="slidenum">
              <a:rPr lang="en-US" altLang="en-US" smtClean="0">
                <a:latin typeface="Arial" charset="0"/>
              </a:rPr>
              <a:pPr eaLnBrk="1" hangingPunct="1"/>
              <a:t>94</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C658D5D7-A078-4322-BD9D-D7C92269CC4B}" type="slidenum">
              <a:rPr lang="en-US" altLang="en-US" smtClean="0">
                <a:latin typeface="Arial" charset="0"/>
              </a:rPr>
              <a:pPr eaLnBrk="1" hangingPunct="1"/>
              <a:t>95</a:t>
            </a:fld>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1D228E48-66F2-4766-897C-193E7D0D7C4D}" type="slidenum">
              <a:rPr lang="en-US" altLang="en-US" smtClean="0">
                <a:latin typeface="Arial" charset="0"/>
              </a:rPr>
              <a:pPr eaLnBrk="1" hangingPunct="1"/>
              <a:t>99</a:t>
            </a:fld>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7ED5AABC-5BC9-4754-AF78-5F8178DC0CC9}" type="slidenum">
              <a:rPr lang="en-US" altLang="en-US" smtClean="0">
                <a:latin typeface="Arial" charset="0"/>
              </a:rPr>
              <a:pPr eaLnBrk="1" hangingPunct="1"/>
              <a:t>100</a:t>
            </a:fld>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193A84-F8D2-4113-AB63-3A62B5940A36}" type="slidenum">
              <a:rPr lang="en-US" altLang="en-US" smtClean="0"/>
              <a:pPr eaLnBrk="1" hangingPunct="1">
                <a:spcBef>
                  <a:spcPct val="0"/>
                </a:spcBef>
              </a:pPr>
              <a:t>148</a:t>
            </a:fld>
            <a:endParaRPr lang="en-US" alt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DFDBB3-897C-411B-B935-E68D9EE0A363}" type="slidenum">
              <a:rPr lang="en-US" altLang="en-US" smtClean="0"/>
              <a:pPr eaLnBrk="1" hangingPunct="1">
                <a:spcBef>
                  <a:spcPct val="0"/>
                </a:spcBef>
              </a:pPr>
              <a:t>149</a:t>
            </a:fld>
            <a:endParaRPr lang="en-US" alt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B78E09-C2B1-4775-B673-3557B6769179}" type="slidenum">
              <a:rPr lang="en-US" altLang="en-US" smtClean="0"/>
              <a:pPr eaLnBrk="1" hangingPunct="1">
                <a:spcBef>
                  <a:spcPct val="0"/>
                </a:spcBef>
              </a:pPr>
              <a:t>150</a:t>
            </a:fld>
            <a:endParaRPr lang="en-US" alt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8AC2EB-62B0-45B4-B361-0FFF62973BF0}" type="slidenum">
              <a:rPr lang="en-US" altLang="en-US" smtClean="0"/>
              <a:pPr eaLnBrk="1" hangingPunct="1">
                <a:spcBef>
                  <a:spcPct val="0"/>
                </a:spcBef>
              </a:pPr>
              <a:t>151</a:t>
            </a:fld>
            <a:endParaRPr lang="en-US" alt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FD5D227A-8750-4CD1-B2FB-7DCF1231DA82}" type="slidenum">
              <a:rPr lang="en-US" altLang="en-US" smtClean="0">
                <a:latin typeface="Arial" charset="0"/>
              </a:rPr>
              <a:pPr eaLnBrk="1" hangingPunct="1"/>
              <a:t>59</a:t>
            </a:fld>
            <a:endParaRPr lang="en-US"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154</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155</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159</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160</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161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9FE03-6075-447A-AFFA-329768589024}" type="slidenum">
              <a:rPr lang="en-US" smtClean="0"/>
              <a:pPr eaLnBrk="1" hangingPunct="1"/>
              <a:t>162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D4CF56D1-34E5-4038-9605-0827DEFD7332}" type="slidenum">
              <a:rPr lang="en-US" altLang="en-US" smtClean="0">
                <a:latin typeface="Arial" charset="0"/>
              </a:rPr>
              <a:pPr eaLnBrk="1" hangingPunct="1"/>
              <a:t>61</a:t>
            </a:fld>
            <a:endParaRPr lang="en-US" altLang="en-US" smtClean="0">
              <a:latin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71FF86-B7BB-40E9-81C0-D7B893534370}" type="slidenum">
              <a:rPr lang="en-US" altLang="en-US" smtClean="0"/>
              <a:pPr eaLnBrk="1" hangingPunct="1">
                <a:spcBef>
                  <a:spcPct val="0"/>
                </a:spcBef>
              </a:pPr>
              <a:t>217</a:t>
            </a:fld>
            <a:endParaRPr lang="en-US" alt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3BC6C9-07EF-42CB-9682-79B86A7B62F9}" type="slidenum">
              <a:rPr lang="en-US" altLang="en-US" smtClean="0"/>
              <a:pPr eaLnBrk="1" hangingPunct="1">
                <a:spcBef>
                  <a:spcPct val="0"/>
                </a:spcBef>
              </a:pPr>
              <a:t>218</a:t>
            </a:fld>
            <a:endParaRPr lang="en-US" alt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7A8A31-D5B2-46AE-B838-B3FC5F2C85E2}" type="slidenum">
              <a:rPr lang="en-US" altLang="en-US" smtClean="0"/>
              <a:pPr eaLnBrk="1" hangingPunct="1">
                <a:spcBef>
                  <a:spcPct val="0"/>
                </a:spcBef>
              </a:pPr>
              <a:t>219</a:t>
            </a:fld>
            <a:endParaRPr lang="en-US" alt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C4D529-25C7-4A17-9E12-9A176F6979DA}" type="slidenum">
              <a:rPr lang="en-US" altLang="en-US" smtClean="0"/>
              <a:pPr eaLnBrk="1" hangingPunct="1">
                <a:spcBef>
                  <a:spcPct val="0"/>
                </a:spcBef>
              </a:pPr>
              <a:t>220</a:t>
            </a:fld>
            <a:endParaRPr lang="en-US" alt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D230E7-1144-4095-87A4-C5F946ED3464}" type="slidenum">
              <a:rPr lang="en-US" altLang="en-US" smtClean="0"/>
              <a:pPr eaLnBrk="1" hangingPunct="1">
                <a:spcBef>
                  <a:spcPct val="0"/>
                </a:spcBef>
              </a:pPr>
              <a:t>221</a:t>
            </a:fld>
            <a:endParaRPr lang="en-US" alt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BFB29C-100D-49E2-972E-62D1C3974262}" type="slidenum">
              <a:rPr lang="en-US" altLang="en-US" smtClean="0"/>
              <a:pPr eaLnBrk="1" hangingPunct="1">
                <a:spcBef>
                  <a:spcPct val="0"/>
                </a:spcBef>
              </a:pPr>
              <a:t>222</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01DC55-25C8-4F29-992D-676C5C45851E}" type="slidenum">
              <a:rPr lang="en-US" altLang="en-US" smtClean="0"/>
              <a:pPr eaLnBrk="1" hangingPunct="1">
                <a:spcBef>
                  <a:spcPct val="0"/>
                </a:spcBef>
              </a:pPr>
              <a:t>223</a:t>
            </a:fld>
            <a:endParaRPr lang="en-US" alt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730393-E588-4F94-BFCA-54FDD1320ED3}" type="slidenum">
              <a:rPr lang="en-US" altLang="en-US" smtClean="0"/>
              <a:pPr eaLnBrk="1" hangingPunct="1">
                <a:spcBef>
                  <a:spcPct val="0"/>
                </a:spcBef>
              </a:pPr>
              <a:t>224</a:t>
            </a:fld>
            <a:endParaRPr lang="en-US" alt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905A75-3F9D-4A19-82FD-9D1550E8087C}" type="slidenum">
              <a:rPr lang="en-US" altLang="en-US" smtClean="0"/>
              <a:pPr eaLnBrk="1" hangingPunct="1">
                <a:spcBef>
                  <a:spcPct val="0"/>
                </a:spcBef>
              </a:pPr>
              <a:t>225</a:t>
            </a:fld>
            <a:endParaRPr lang="en-US" alt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844081-3E38-44A6-8EA6-A50503AE07DC}" type="slidenum">
              <a:rPr lang="en-US" altLang="en-US" smtClean="0"/>
              <a:pPr eaLnBrk="1" hangingPunct="1">
                <a:spcBef>
                  <a:spcPct val="0"/>
                </a:spcBef>
              </a:pPr>
              <a:t>226</a:t>
            </a:fld>
            <a:endParaRPr lang="en-US" alt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15C6B1B2-42B8-4FB3-AAAB-F712B95AEAC9}" type="slidenum">
              <a:rPr lang="en-US" altLang="en-US" smtClean="0">
                <a:latin typeface="Arial" charset="0"/>
              </a:rPr>
              <a:pPr eaLnBrk="1" hangingPunct="1"/>
              <a:t>62</a:t>
            </a:fld>
            <a:endParaRPr lang="en-US" altLang="en-US" smtClean="0">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40CFDA-50E1-405B-A643-BFD2A713EA46}" type="slidenum">
              <a:rPr lang="en-US" altLang="en-US" smtClean="0"/>
              <a:pPr eaLnBrk="1" hangingPunct="1">
                <a:spcBef>
                  <a:spcPct val="0"/>
                </a:spcBef>
              </a:pPr>
              <a:t>227</a:t>
            </a:fld>
            <a:endParaRPr lang="en-US" alt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7001B0-0468-4583-8898-6D66AAB2F334}" type="slidenum">
              <a:rPr lang="en-US" altLang="en-US" smtClean="0"/>
              <a:pPr eaLnBrk="1" hangingPunct="1">
                <a:spcBef>
                  <a:spcPct val="0"/>
                </a:spcBef>
              </a:pPr>
              <a:t>228</a:t>
            </a:fld>
            <a:endParaRPr lang="en-US" alt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DDF831-FFA6-4B0D-96D9-8A7998ED7B28}" type="slidenum">
              <a:rPr lang="en-US" altLang="en-US" smtClean="0"/>
              <a:pPr eaLnBrk="1" hangingPunct="1">
                <a:spcBef>
                  <a:spcPct val="0"/>
                </a:spcBef>
              </a:pPr>
              <a:t>229</a:t>
            </a:fld>
            <a:endParaRPr lang="en-US" alt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2D1591-1FFF-4623-AD86-68DBCC7E507C}" type="slidenum">
              <a:rPr lang="en-US" altLang="en-US" smtClean="0"/>
              <a:pPr eaLnBrk="1" hangingPunct="1">
                <a:spcBef>
                  <a:spcPct val="0"/>
                </a:spcBef>
              </a:pPr>
              <a:t>230</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49249D-7744-4885-ADF4-7B2C5E196091}" type="slidenum">
              <a:rPr lang="en-US" altLang="en-US" smtClean="0"/>
              <a:pPr eaLnBrk="1" hangingPunct="1">
                <a:spcBef>
                  <a:spcPct val="0"/>
                </a:spcBef>
              </a:pPr>
              <a:t>231</a:t>
            </a:fld>
            <a:endParaRPr lang="en-US" alt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A53C4B-2841-42CC-8A5A-8646E3677616}" type="slidenum">
              <a:rPr lang="en-US" altLang="en-US" smtClean="0"/>
              <a:pPr eaLnBrk="1" hangingPunct="1">
                <a:spcBef>
                  <a:spcPct val="0"/>
                </a:spcBef>
              </a:pPr>
              <a:t>232</a:t>
            </a:fld>
            <a:endParaRPr lang="en-US" alt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34D315-92F9-45F2-8B93-E4001A12EB7E}" type="slidenum">
              <a:rPr lang="en-US" altLang="en-US" smtClean="0"/>
              <a:pPr eaLnBrk="1" hangingPunct="1">
                <a:spcBef>
                  <a:spcPct val="0"/>
                </a:spcBef>
              </a:pPr>
              <a:t>233</a:t>
            </a:fld>
            <a:endParaRPr lang="en-US" alt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3012F9-00E8-4C79-AB8C-73E1A5749DEC}" type="slidenum">
              <a:rPr lang="en-US" altLang="en-US" smtClean="0"/>
              <a:pPr eaLnBrk="1" hangingPunct="1">
                <a:spcBef>
                  <a:spcPct val="0"/>
                </a:spcBef>
              </a:pPr>
              <a:t>235</a:t>
            </a:fld>
            <a:endParaRPr lang="en-US" alt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DA2C05-0C6C-474E-8CCE-AE66B03ACF6B}" type="slidenum">
              <a:rPr lang="en-US" altLang="en-US" smtClean="0"/>
              <a:pPr eaLnBrk="1" hangingPunct="1">
                <a:spcBef>
                  <a:spcPct val="0"/>
                </a:spcBef>
              </a:pPr>
              <a:t>236</a:t>
            </a:fld>
            <a:endParaRPr lang="en-US" alt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9321CC-47A1-4376-BC7D-038A0861A279}" type="slidenum">
              <a:rPr lang="en-US" altLang="en-US" smtClean="0"/>
              <a:pPr eaLnBrk="1" hangingPunct="1">
                <a:spcBef>
                  <a:spcPct val="0"/>
                </a:spcBef>
              </a:pPr>
              <a:t>246</a:t>
            </a:fld>
            <a:endParaRPr lang="en-US" alt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CD7E73-FBD0-47C7-8057-2BD14FF7EF8D}" type="slidenum">
              <a:rPr lang="en-US" altLang="en-US" smtClean="0"/>
              <a:pPr eaLnBrk="1" hangingPunct="1">
                <a:spcBef>
                  <a:spcPct val="0"/>
                </a:spcBef>
              </a:pPr>
              <a:t>63</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7FD7856-CE3E-43BF-B05B-9DA11FA2926A}" type="slidenum">
              <a:rPr lang="en-US" altLang="en-US" smtClean="0"/>
              <a:pPr eaLnBrk="1" hangingPunct="1">
                <a:spcBef>
                  <a:spcPct val="0"/>
                </a:spcBef>
              </a:pPr>
              <a:t>247</a:t>
            </a:fld>
            <a:endParaRPr lang="en-US" alt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4DA6C9-F517-447A-97CD-B4811B636243}" type="slidenum">
              <a:rPr lang="en-US" altLang="en-US" smtClean="0"/>
              <a:pPr eaLnBrk="1" hangingPunct="1">
                <a:spcBef>
                  <a:spcPct val="0"/>
                </a:spcBef>
              </a:pPr>
              <a:t>248</a:t>
            </a:fld>
            <a:endParaRPr lang="en-US" alt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3B3E2A-4450-43E5-B05B-14FD84B92540}" type="slidenum">
              <a:rPr lang="en-US" altLang="en-US" smtClean="0"/>
              <a:pPr eaLnBrk="1" hangingPunct="1">
                <a:spcBef>
                  <a:spcPct val="0"/>
                </a:spcBef>
              </a:pPr>
              <a:t>249</a:t>
            </a:fld>
            <a:endParaRPr lang="en-US" alt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9B619B-29DE-49F6-A9C1-E96CDF5A41F8}" type="slidenum">
              <a:rPr lang="en-US" altLang="en-US" smtClean="0"/>
              <a:pPr eaLnBrk="1" hangingPunct="1">
                <a:spcBef>
                  <a:spcPct val="0"/>
                </a:spcBef>
              </a:pPr>
              <a:t>250</a:t>
            </a:fld>
            <a:endParaRPr lang="en-US" alt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B0153E-9837-4925-B1B8-B7919F767FE3}" type="slidenum">
              <a:rPr lang="en-US" altLang="en-US" smtClean="0"/>
              <a:pPr eaLnBrk="1" hangingPunct="1">
                <a:spcBef>
                  <a:spcPct val="0"/>
                </a:spcBef>
              </a:pPr>
              <a:t>251</a:t>
            </a:fld>
            <a:endParaRPr lang="en-US" alt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7E1442-B4A7-4291-B2CB-94B6F0F8CDE2}" type="slidenum">
              <a:rPr lang="en-US" altLang="en-US" smtClean="0"/>
              <a:pPr eaLnBrk="1" hangingPunct="1">
                <a:spcBef>
                  <a:spcPct val="0"/>
                </a:spcBef>
              </a:pPr>
              <a:t>252</a:t>
            </a:fld>
            <a:endParaRPr lang="en-US" alt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381DEB-A211-4A11-8DE8-980C3FE93C1D}" type="slidenum">
              <a:rPr lang="en-US" altLang="en-US" smtClean="0"/>
              <a:pPr eaLnBrk="1" hangingPunct="1">
                <a:spcBef>
                  <a:spcPct val="0"/>
                </a:spcBef>
              </a:pPr>
              <a:t>253</a:t>
            </a:fld>
            <a:endParaRPr lang="en-US" alt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DA66FF-BFD0-4237-8B63-EF1AF6D38D92}" type="slidenum">
              <a:rPr lang="en-US" altLang="en-US" smtClean="0"/>
              <a:pPr eaLnBrk="1" hangingPunct="1">
                <a:spcBef>
                  <a:spcPct val="0"/>
                </a:spcBef>
              </a:pPr>
              <a:t>254</a:t>
            </a:fld>
            <a:endParaRPr lang="en-US" alt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60B6B5-E8B7-44A8-937F-48B1806C806B}" type="slidenum">
              <a:rPr lang="en-US" altLang="en-US" smtClean="0"/>
              <a:pPr eaLnBrk="1" hangingPunct="1">
                <a:spcBef>
                  <a:spcPct val="0"/>
                </a:spcBef>
              </a:pPr>
              <a:t>255</a:t>
            </a:fld>
            <a:endParaRPr lang="en-US" alt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7C2B8C-30F9-4508-9223-0CF8E9A94B50}" type="slidenum">
              <a:rPr lang="en-US" altLang="en-US" smtClean="0"/>
              <a:pPr eaLnBrk="1" hangingPunct="1">
                <a:spcBef>
                  <a:spcPct val="0"/>
                </a:spcBef>
              </a:pPr>
              <a:t>256</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65D0989F-56EB-40C7-8B1F-8D56D2C85FE4}" type="slidenum">
              <a:rPr lang="en-US" altLang="en-US" smtClean="0">
                <a:latin typeface="Arial" charset="0"/>
              </a:rPr>
              <a:pPr eaLnBrk="1" hangingPunct="1"/>
              <a:t>64</a:t>
            </a:fld>
            <a:endParaRPr lang="en-US" altLang="en-US" smtClean="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1628C1-50ED-4192-A2AD-2AAF9A841959}" type="slidenum">
              <a:rPr lang="en-US" altLang="en-US" smtClean="0"/>
              <a:pPr eaLnBrk="1" hangingPunct="1">
                <a:spcBef>
                  <a:spcPct val="0"/>
                </a:spcBef>
              </a:pPr>
              <a:t>257</a:t>
            </a:fld>
            <a:endParaRPr lang="en-US" alt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A1B9CA-73ED-4842-8728-846A7C7B5C07}" type="slidenum">
              <a:rPr lang="en-US" altLang="en-US" smtClean="0"/>
              <a:pPr eaLnBrk="1" hangingPunct="1">
                <a:spcBef>
                  <a:spcPct val="0"/>
                </a:spcBef>
              </a:pPr>
              <a:t>258</a:t>
            </a:fld>
            <a:endParaRPr lang="en-US" alt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306EDB-C33B-4A1B-A703-47957D2E0F53}" type="slidenum">
              <a:rPr lang="en-US" altLang="en-US" smtClean="0"/>
              <a:pPr eaLnBrk="1" hangingPunct="1">
                <a:spcBef>
                  <a:spcPct val="0"/>
                </a:spcBef>
              </a:pPr>
              <a:t>259</a:t>
            </a:fld>
            <a:endParaRPr lang="en-US" alt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C03268-AB6D-4711-95D4-959588B313BD}" type="slidenum">
              <a:rPr lang="en-US" altLang="en-US" smtClean="0"/>
              <a:pPr eaLnBrk="1" hangingPunct="1">
                <a:spcBef>
                  <a:spcPct val="0"/>
                </a:spcBef>
              </a:pPr>
              <a:t>260</a:t>
            </a:fld>
            <a:endParaRPr lang="en-US" alt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FA0276-FDBC-4B88-8460-A36547614361}" type="slidenum">
              <a:rPr lang="en-US" altLang="en-US" smtClean="0"/>
              <a:pPr eaLnBrk="1" hangingPunct="1">
                <a:spcBef>
                  <a:spcPct val="0"/>
                </a:spcBef>
              </a:pPr>
              <a:t>261</a:t>
            </a:fld>
            <a:endParaRPr lang="en-US" alt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CF7E5-E79E-4568-87A2-4D21CE57A0F9}" type="slidenum">
              <a:rPr lang="en-US" altLang="en-US" smtClean="0"/>
              <a:pPr eaLnBrk="1" hangingPunct="1">
                <a:spcBef>
                  <a:spcPct val="0"/>
                </a:spcBef>
              </a:pPr>
              <a:t>264</a:t>
            </a:fld>
            <a:endParaRPr lang="en-US" alt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402B04-45FE-4A13-B92A-D54579A1B7CA}" type="slidenum">
              <a:rPr lang="en-US" altLang="en-US" smtClean="0"/>
              <a:pPr eaLnBrk="1" hangingPunct="1">
                <a:spcBef>
                  <a:spcPct val="0"/>
                </a:spcBef>
              </a:pPr>
              <a:t>265</a:t>
            </a:fld>
            <a:endParaRPr lang="en-US" alt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C29CA0-7432-4557-B773-853BC5B1D2C5}" type="slidenum">
              <a:rPr lang="en-US" altLang="en-US" smtClean="0"/>
              <a:pPr eaLnBrk="1" hangingPunct="1">
                <a:spcBef>
                  <a:spcPct val="0"/>
                </a:spcBef>
              </a:pPr>
              <a:t>266</a:t>
            </a:fld>
            <a:endParaRPr lang="en-US" alt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46E7A9-28E2-4D99-9FE5-2E4C592C2A7B}" type="slidenum">
              <a:rPr lang="en-US" altLang="en-US" smtClean="0"/>
              <a:pPr eaLnBrk="1" hangingPunct="1">
                <a:spcBef>
                  <a:spcPct val="0"/>
                </a:spcBef>
              </a:pPr>
              <a:t>273</a:t>
            </a:fld>
            <a:endParaRPr lang="en-US" alt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FE4791-1FC2-482F-A908-B5151BAECD86}" type="slidenum">
              <a:rPr lang="en-US" altLang="en-US" smtClean="0"/>
              <a:pPr eaLnBrk="1" hangingPunct="1">
                <a:spcBef>
                  <a:spcPct val="0"/>
                </a:spcBef>
              </a:pPr>
              <a:t>274</a:t>
            </a:fld>
            <a:endParaRPr lang="en-US" alt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E3368804-BF2C-4969-A111-3E6160A32724}" type="slidenum">
              <a:rPr lang="en-US" altLang="en-US" smtClean="0">
                <a:latin typeface="Arial" charset="0"/>
              </a:rPr>
              <a:pPr eaLnBrk="1" hangingPunct="1"/>
              <a:t>65</a:t>
            </a:fld>
            <a:endParaRPr lang="en-US" altLang="en-US" smtClean="0">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0FA65-0289-4976-A4FE-2E7FD002E591}" type="slidenum">
              <a:rPr lang="en-US" altLang="en-US" smtClean="0"/>
              <a:pPr eaLnBrk="1" hangingPunct="1">
                <a:spcBef>
                  <a:spcPct val="0"/>
                </a:spcBef>
              </a:pPr>
              <a:t>275</a:t>
            </a:fld>
            <a:endParaRPr lang="en-US" alt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C1CA83-22F8-4794-A80F-CD47FD0C18C5}" type="slidenum">
              <a:rPr lang="en-US" altLang="en-US" smtClean="0"/>
              <a:pPr eaLnBrk="1" hangingPunct="1">
                <a:spcBef>
                  <a:spcPct val="0"/>
                </a:spcBef>
              </a:pPr>
              <a:t>276</a:t>
            </a:fld>
            <a:endParaRPr lang="en-US" alt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111BE1-51AC-447B-A444-CC8022E36B1F}" type="slidenum">
              <a:rPr lang="en-US" altLang="en-US" smtClean="0"/>
              <a:pPr eaLnBrk="1" hangingPunct="1">
                <a:spcBef>
                  <a:spcPct val="0"/>
                </a:spcBef>
              </a:pPr>
              <a:t>277</a:t>
            </a:fld>
            <a:endParaRPr lang="en-US" alt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AF9122-E7D5-4327-830E-8C4A3DF42118}" type="slidenum">
              <a:rPr lang="en-US" altLang="en-US" smtClean="0"/>
              <a:pPr eaLnBrk="1" hangingPunct="1">
                <a:spcBef>
                  <a:spcPct val="0"/>
                </a:spcBef>
              </a:pPr>
              <a:t>278</a:t>
            </a:fld>
            <a:endParaRPr lang="en-US" alt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0D69E6-DB2A-425A-8A85-C8A15A29EE08}" type="slidenum">
              <a:rPr lang="en-US" altLang="en-US" smtClean="0"/>
              <a:pPr eaLnBrk="1" hangingPunct="1">
                <a:spcBef>
                  <a:spcPct val="0"/>
                </a:spcBef>
              </a:pPr>
              <a:t>279</a:t>
            </a:fld>
            <a:endParaRPr lang="en-US" alt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E02655-B397-4A41-A492-37EA3394137E}" type="slidenum">
              <a:rPr lang="en-US" altLang="en-US" smtClean="0"/>
              <a:pPr eaLnBrk="1" hangingPunct="1">
                <a:spcBef>
                  <a:spcPct val="0"/>
                </a:spcBef>
              </a:pPr>
              <a:t>280</a:t>
            </a:fld>
            <a:endParaRPr lang="en-US" alt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8CFFCB-6C8F-4888-951C-ED44F85260D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127582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CFFCB-6C8F-4888-951C-ED44F85260D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48160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CFFCB-6C8F-4888-951C-ED44F85260D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331745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AFEC84-37AE-4A82-8E30-59A400A7FC68}" type="slidenum">
              <a:rPr lang="en-US"/>
              <a:pPr>
                <a:defRPr/>
              </a:pPr>
              <a:t>‹#›</a:t>
            </a:fld>
            <a:endParaRPr lang="en-US"/>
          </a:p>
        </p:txBody>
      </p:sp>
    </p:spTree>
    <p:extLst>
      <p:ext uri="{BB962C8B-B14F-4D97-AF65-F5344CB8AC3E}">
        <p14:creationId xmlns:p14="http://schemas.microsoft.com/office/powerpoint/2010/main" val="95750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D7917CC-B14A-4019-A2A3-51279D02085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8DB089-7CD3-40F4-9C8F-287B3647FBB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4972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826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1021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403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771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CFFCB-6C8F-4888-951C-ED44F85260D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3449427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9664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48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793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198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0983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18340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8174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0864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8295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270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CFFCB-6C8F-4888-951C-ED44F85260D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3950688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67641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7028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8022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9186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8398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3618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8163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308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1729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4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8CFFCB-6C8F-4888-951C-ED44F85260D7}"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1545248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6483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199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489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44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3305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49620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576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9800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4799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8CFFCB-6C8F-4888-951C-ED44F85260D7}"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5295231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6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35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768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46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508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008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21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42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209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Georgia Police Academy</a:t>
            </a:r>
          </a:p>
        </p:txBody>
      </p:sp>
      <p:sp>
        <p:nvSpPr>
          <p:cNvPr id="7" name="Rectangle 7"/>
          <p:cNvSpPr>
            <a:spLocks noGrp="1" noChangeArrowheads="1"/>
          </p:cNvSpPr>
          <p:nvPr>
            <p:ph type="sldNum" sz="quarter" idx="12"/>
          </p:nvPr>
        </p:nvSpPr>
        <p:spPr>
          <a:ln/>
        </p:spPr>
        <p:txBody>
          <a:bodyPr/>
          <a:lstStyle>
            <a:lvl1pPr>
              <a:defRPr/>
            </a:lvl1pPr>
          </a:lstStyle>
          <a:p>
            <a:pPr>
              <a:defRPr/>
            </a:pPr>
            <a:fld id="{64D37E12-4F8B-43F5-9539-F8E2EE1AF4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94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8CFFCB-6C8F-4888-951C-ED44F85260D7}"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7819224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Georgia Police Academy</a:t>
            </a:r>
          </a:p>
        </p:txBody>
      </p:sp>
      <p:sp>
        <p:nvSpPr>
          <p:cNvPr id="8" name="Rectangle 7"/>
          <p:cNvSpPr>
            <a:spLocks noGrp="1" noChangeArrowheads="1"/>
          </p:cNvSpPr>
          <p:nvPr>
            <p:ph type="sldNum" sz="quarter" idx="12"/>
          </p:nvPr>
        </p:nvSpPr>
        <p:spPr>
          <a:ln/>
        </p:spPr>
        <p:txBody>
          <a:bodyPr/>
          <a:lstStyle>
            <a:lvl1pPr>
              <a:defRPr/>
            </a:lvl1pPr>
          </a:lstStyle>
          <a:p>
            <a:pPr>
              <a:defRPr/>
            </a:pPr>
            <a:fld id="{9BD7F9B9-18B5-4CF4-8E41-637DE880FB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3804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643F4CBA-D54D-484B-9CEC-D15D1446149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719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3000"/>
            <a:ext cx="8229600" cy="4983163"/>
          </a:xfrm>
        </p:spPr>
        <p:txBody>
          <a:bodyPr/>
          <a:lstStyle/>
          <a:p>
            <a:pPr lvl="0"/>
            <a:endParaRPr lang="en-US" noProof="0" dirty="0" smtClean="0"/>
          </a:p>
        </p:txBody>
      </p:sp>
      <p:sp>
        <p:nvSpPr>
          <p:cNvPr id="4"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Georgia Police Academy</a:t>
            </a:r>
          </a:p>
        </p:txBody>
      </p:sp>
      <p:sp>
        <p:nvSpPr>
          <p:cNvPr id="6" name="Rectangle 7"/>
          <p:cNvSpPr>
            <a:spLocks noGrp="1" noChangeArrowheads="1"/>
          </p:cNvSpPr>
          <p:nvPr>
            <p:ph type="sldNum" sz="quarter" idx="12"/>
          </p:nvPr>
        </p:nvSpPr>
        <p:spPr>
          <a:ln/>
        </p:spPr>
        <p:txBody>
          <a:bodyPr/>
          <a:lstStyle>
            <a:lvl1pPr>
              <a:defRPr/>
            </a:lvl1pPr>
          </a:lstStyle>
          <a:p>
            <a:pPr>
              <a:defRPr/>
            </a:pPr>
            <a:fld id="{186C2D53-F026-4A59-8EB7-5D356F8D74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631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CFFCB-6C8F-4888-951C-ED44F85260D7}"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410060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CFFCB-6C8F-4888-951C-ED44F85260D7}"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144339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CFFCB-6C8F-4888-951C-ED44F85260D7}"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DB6E2-DE6C-481E-AAAE-56036930FB5E}" type="slidenum">
              <a:rPr lang="en-US" smtClean="0"/>
              <a:pPr/>
              <a:t>‹#›</a:t>
            </a:fld>
            <a:endParaRPr lang="en-US"/>
          </a:p>
        </p:txBody>
      </p:sp>
    </p:spTree>
    <p:extLst>
      <p:ext uri="{BB962C8B-B14F-4D97-AF65-F5344CB8AC3E}">
        <p14:creationId xmlns:p14="http://schemas.microsoft.com/office/powerpoint/2010/main" val="382419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CFFCB-6C8F-4888-951C-ED44F85260D7}" type="datetimeFigureOut">
              <a:rPr lang="en-US" smtClean="0"/>
              <a:pPr/>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DB6E2-DE6C-481E-AAAE-56036930FB5E}" type="slidenum">
              <a:rPr lang="en-US" smtClean="0"/>
              <a:pPr/>
              <a:t>‹#›</a:t>
            </a:fld>
            <a:endParaRPr lang="en-US"/>
          </a:p>
        </p:txBody>
      </p:sp>
    </p:spTree>
    <p:extLst>
      <p:ext uri="{BB962C8B-B14F-4D97-AF65-F5344CB8AC3E}">
        <p14:creationId xmlns:p14="http://schemas.microsoft.com/office/powerpoint/2010/main" val="172788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1252092"/>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3EA6-EC18-4F73-BFDC-4852FF03B226}" type="datetimeFigureOut">
              <a:rPr lang="en-US" smtClean="0">
                <a:solidFill>
                  <a:prstClr val="white">
                    <a:tint val="75000"/>
                  </a:prstClr>
                </a:solidFill>
              </a:rPr>
              <a:pPr/>
              <a:t>4/22/2014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1BE2F-BFFA-4AFB-AB28-3075E882808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565491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22AB437-BF01-42E9-8A70-D2699F4142D2}"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F27CDD-79DC-4E4A-9AE1-A635E979D9C3}" type="slidenum">
              <a:rPr lang="en-US" smtClean="0">
                <a:solidFill>
                  <a:prstClr val="black">
                    <a:tint val="75000"/>
                  </a:prstClr>
                </a:solidFill>
              </a:rPr>
              <a:pPr/>
              <a:t>‹#›</a:t>
            </a:fld>
            <a:endParaRPr lang="en-US">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1060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B66E7-F7F3-4508-98A5-4FA56918DFFE}" type="datetimeFigureOut">
              <a:rPr lang="en-US" smtClean="0">
                <a:solidFill>
                  <a:prstClr val="black">
                    <a:tint val="75000"/>
                  </a:prstClr>
                </a:solidFill>
              </a:rPr>
              <a:pPr/>
              <a:t>4/22/2014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628CC-F858-4CBF-9BDB-9BE176FEEEF0}" type="slidenum">
              <a:rPr lang="en-US" smtClean="0">
                <a:solidFill>
                  <a:prstClr val="black">
                    <a:tint val="75000"/>
                  </a:prstClr>
                </a:solidFill>
              </a:rPr>
              <a:pPr/>
              <a:t>‹#›</a:t>
            </a:fld>
            <a:endParaRPr lang="en-US">
              <a:solidFill>
                <a:prstClr val="black">
                  <a:tint val="75000"/>
                </a:prstClr>
              </a:solidFill>
            </a:endParaRPr>
          </a:p>
        </p:txBody>
      </p:sp>
      <p:pic>
        <p:nvPicPr>
          <p:cNvPr id="1026" name="Picture 2" descr="\\gpstc.org\TC Users\kkemp\Desktop\pngs\red.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543800" y="6172200"/>
            <a:ext cx="1524000" cy="64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636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3.995859.219359919&amp;target=results_DocumentContent&amp;returnToKey=20_T18489582547&amp;parent=docview&amp;rand=1382979276107&amp;reloadEntirePage=true"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9117406&amp;homeCsi=6289&amp;A=0.9225051172491121&amp;urlEnc=ISO-8859-1&amp;&amp;citeString=392%20U.S.%201&amp;countryCode=USA" TargetMode="External"/><Relationship Id="rId2" Type="http://schemas.openxmlformats.org/officeDocument/2006/relationships/hyperlink" Target="http://www.lexisnexis.com.proxygsu-gso1.galileo.usg.edu/lnacui2api/mungo/lexseestat.do?bct=A&amp;risb=21_T18489117406&amp;homeCsi=6289&amp;A=0.9225051172491121&amp;urlEnc=ISO-8859-1&amp;&amp;citeString=315%20Ga.%20App.%20656,%20658&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8489117406&amp;homeCsi=6289&amp;A=0.9225051172491121&amp;urlEnc=ISO-8859-1&amp;&amp;citeString=279%20Ga.%20App.%20247,%20249&amp;countryCode=USA" TargetMode="External"/></Relationships>
</file>

<file path=ppt/slides/_rels/slide106.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9117406&amp;homeCsi=6289&amp;A=0.9225051172491121&amp;urlEnc=ISO-8859-1&amp;&amp;citeString=281%20Ga.%20App.%2040,%2043&amp;countryCode=USA"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9117406&amp;homeCsi=6289&amp;A=0.9225051172491121&amp;urlEnc=ISO-8859-1&amp;&amp;citeString=306%20Ga.%20App.%2019,%2022&amp;countryCode=USA"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9117406&amp;homeCsi=6289&amp;A=0.9225051172491121&amp;urlEnc=ISO-8859-1&amp;&amp;citeString=279%20Ga.%20App.%20247,%20249&amp;countryCode=USA" TargetMode="External"/><Relationship Id="rId2" Type="http://schemas.openxmlformats.org/officeDocument/2006/relationships/hyperlink" Target="http://www.lexisnexis.com.proxygsu-gso1.galileo.usg.edu/lnacui2api/frame.do?tokenKey=rsh-20.897188.9646708128&amp;target=results_DocumentContent&amp;returnToKey=20_T18489287915&amp;parent=docview&amp;rand=1382977864167&amp;reloadEntirePage=true"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9117406&amp;homeCsi=6289&amp;A=0.9225051172491121&amp;urlEnc=ISO-8859-1&amp;&amp;citeString=315%20Ga.%20App.%20656,%20663&amp;countryCode=USA" TargetMode="External"/><Relationship Id="rId2" Type="http://schemas.openxmlformats.org/officeDocument/2006/relationships/hyperlink" Target="http://www.lexisnexis.com.proxygsu-gso1.galileo.usg.edu/lnacui2api/mungo/lexseestat.do?bct=A&amp;risb=21_T18489117406&amp;homeCsi=6289&amp;A=0.9225051172491121&amp;urlEnc=ISO-8859-1&amp;&amp;citeString=293%20Ga.%20App.%20228,%20231&amp;countryCode=USA"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9117406&amp;homeCsi=6289&amp;A=0.9225051172491121&amp;urlEnc=ISO-8859-1&amp;&amp;citeString=443%20U.S.%20307&amp;countryCode=USA"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8660121&amp;homeCsi=139699&amp;A=0.4886384152046048&amp;urlEnc=ISO-8859-1&amp;&amp;citeString=301%20Ga.%20App.%2082,%2084&amp;countryCode=USA"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392%20U.S.%201&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s>
</file>

<file path=ppt/slides/_rels/slide118.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15%20Ga.%20App.%20656,%20659&amp;countryCode=USA"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01%20Ga.%20App.%2082,%2083&amp;countryCode=USA"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261%20Ga.%20App.%20119,%20120&amp;countryCode=USA"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03%20Ga.%20App.%20337,%20340&amp;countryCode=USA"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279%20Ga.%20App.%20247,%20251&amp;countryCode=USA"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06%20Ga.%20App.%20772,%20775&amp;countryCode=US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602%20F.2d%20726,%20729&amp;countryCode=USA"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8660121&amp;homeCsi=139699&amp;A=0.4886384152046048&amp;urlEnc=ISO-8859-1&amp;&amp;citeString=301%20Ga.%20App.%2082,%2085&amp;countryCode=USA"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315%20Ga.%20App.%20656,%20660&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8488660121&amp;homeCsi=139699&amp;A=0.4886384152046048&amp;urlEnc=ISO-8859-1&amp;&amp;citeString=261%20Ga.%20App.%20119,%20122&amp;countryCode=USA"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452200915&amp;homeCsi=6291&amp;A=0.9035086958769938&amp;urlEnc=ISO-8859-1&amp;&amp;citeString=GA.%20SUP.%20CT.%20R.%2050&amp;countryCode=USA" TargetMode="External"/><Relationship Id="rId7" Type="http://schemas.openxmlformats.org/officeDocument/2006/relationships/hyperlink" Target="http://www.lexisnexis.com.proxygsu-gso1.galileo.usg.edu/lnacui2api/mungo/lexseestat.do?bct=A&amp;risb=21_T19452200915&amp;homeCsi=6291&amp;A=0.9035086958769938&amp;urlEnc=ISO-8859-1&amp;&amp;citeString=GA.%20SUP.%20CT.%20R.%2045&amp;countryCode=USA" TargetMode="External"/><Relationship Id="rId2" Type="http://schemas.openxmlformats.org/officeDocument/2006/relationships/hyperlink" Target="http://www.lexisnexis.com.proxygsu-gso1.galileo.usg.edu/lnacui2api/mungo/lexseestat.do?bct=A&amp;risb=21_T19452200915&amp;homeCsi=6291&amp;A=0.9035086958769938&amp;urlEnc=ISO-8859-1&amp;&amp;citeString=323%20Ga.%20App.%20558&amp;countryCode=USA" TargetMode="External"/><Relationship Id="rId1" Type="http://schemas.openxmlformats.org/officeDocument/2006/relationships/slideLayout" Target="../slideLayouts/slideLayout2.xml"/><Relationship Id="rId6" Type="http://schemas.openxmlformats.org/officeDocument/2006/relationships/hyperlink" Target="http://www.lexisnexis.com.proxygsu-gso1.galileo.usg.edu/lnacui2api/mungo/lexseestat.do?bct=A&amp;risb=21_T19452200915&amp;homeCsi=6291&amp;A=0.9035086958769938&amp;urlEnc=ISO-8859-1&amp;&amp;citeString=254%20Ga.%20App.%20487,%20488&amp;countryCode=USA" TargetMode="External"/><Relationship Id="rId5" Type="http://schemas.openxmlformats.org/officeDocument/2006/relationships/hyperlink" Target="http://www.lexisnexis.com.proxygsu-gso1.galileo.usg.edu/lnacui2api/mungo/lexseestat.do?bct=A&amp;risb=21_T19452200915&amp;homeCsi=6291&amp;A=0.9035086958769938&amp;urlEnc=ISO-8859-1&amp;&amp;citeString=499%20U.S.%20621&amp;countryCode=USA" TargetMode="External"/><Relationship Id="rId4" Type="http://schemas.openxmlformats.org/officeDocument/2006/relationships/hyperlink" Target="http://www.lexisnexis.com.proxygsu-gso1.galileo.usg.edu/lnacui2api/mungo/lexseestat.do?bct=A&amp;risb=21_T19452200915&amp;homeCsi=6291&amp;A=0.9035086958769938&amp;urlEnc=ISO-8859-1&amp;&amp;citeString=U.S.%20CONST.%20AMEND.%204&amp;countryCode=USA" TargetMode="External"/></Relationships>
</file>

<file path=ppt/slides/_rels/slide135.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U.S.%20CONST.%20AMEND.%204&amp;countryCode=US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392%20U.S.%201&amp;countryCode=USA"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lexisnexis.com.proxygsu-gso1.galileo.usg.edu/lnacui2api/frame.do?tokenKey=rsh-23.329780.93527240184&amp;target=results_DocumentContent&amp;returnToKey=20_T19153985438&amp;parent=docview&amp;rand=1391636998977&amp;reloadEntirePage=true"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517%20U.S.%20806&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9153985434&amp;homeCsi=6289&amp;A=0.6873546953093138&amp;urlEnc=ISO-8859-1&amp;&amp;citeString=U.S.%20CONST.%20AMEND.%204&amp;countryCode=USA"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279%20Ga.%20App.%20835&amp;countryCode=USA"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U.S.%20CONST.%20AMEND.%204&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9153985434&amp;homeCsi=6289&amp;A=0.6873546953093138&amp;urlEnc=ISO-8859-1&amp;&amp;citeString=299%20Ga.%20App.%20777,%20778&amp;countryCode=USA"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310%20Ga.%20App.%20270,%20272&amp;countryCode=USA" TargetMode="External"/><Relationship Id="rId2" Type="http://schemas.openxmlformats.org/officeDocument/2006/relationships/hyperlink" Target="http://www.lexisnexis.com.proxygsu-gso1.galileo.usg.edu/lnacui2api/frame.do?tokenKey=rsh-23.329780.93527240184&amp;target=results_DocumentContent&amp;returnToKey=20_T19153985438&amp;parent=docview&amp;rand=1391636998977&amp;reloadEntirePage=true" TargetMode="External"/><Relationship Id="rId1" Type="http://schemas.openxmlformats.org/officeDocument/2006/relationships/slideLayout" Target="../slideLayouts/slideLayout2.xml"/><Relationship Id="rId5" Type="http://schemas.openxmlformats.org/officeDocument/2006/relationships/hyperlink" Target="http://www.lexisnexis.com.proxygsu-gso1.galileo.usg.edu/lnacui2api/mungo/lexseestat.do?bct=A&amp;risb=21_T19153985434&amp;homeCsi=6289&amp;A=0.6873546953093138&amp;urlEnc=ISO-8859-1&amp;&amp;citeString=543%20U.S.%20405,%20407&amp;countryCode=USA" TargetMode="External"/><Relationship Id="rId4" Type="http://schemas.openxmlformats.org/officeDocument/2006/relationships/hyperlink" Target="http://www.lexisnexis.com.proxygsu-gso1.galileo.usg.edu/lnacui2api/mungo/lexseestat.do?bct=A&amp;risb=21_T19153985434&amp;homeCsi=6289&amp;A=0.6873546953093138&amp;urlEnc=ISO-8859-1&amp;&amp;citeString=U.S.%20CONST.%20AMEND.%204&amp;countryCode=USA"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310%20Ga.%20App.%20270,%20272&amp;countryCode=USA"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280%20Ga.%20735,%20737&amp;countryCode=USA"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310%20Ga.%20App.%20270,%20272&amp;countryCode=USA"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280%20Ga.%20735,%20736&amp;countryCode=USA"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9717021415&amp;homeCsi=6289&amp;A=0.10742619510557383&amp;urlEnc=ISO-8859-1&amp;&amp;citeString=U.S.%20CONST.%20AMEND.%204&amp;countryCode=USA" TargetMode="Externa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717067419&amp;homeCsi=6289&amp;A=0.4654027405715073&amp;urlEnc=ISO-8859-1&amp;&amp;citeString=181%20Ga.%20App.%20422,%20423&amp;countryCode=USA" TargetMode="External"/><Relationship Id="rId2" Type="http://schemas.openxmlformats.org/officeDocument/2006/relationships/hyperlink" Target="http://www.lexisnexis.com.proxygsu-gso1.galileo.usg.edu/lnacui2api/mungo/lexseestat.do?bct=A&amp;risb=21_T19717067419&amp;homeCsi=6289&amp;A=0.4654027405715073&amp;urlEnc=ISO-8859-1&amp;&amp;citeString=228%20Ga.%20App.%20148,%20149&amp;countryCode=USA" TargetMode="External"/><Relationship Id="rId1" Type="http://schemas.openxmlformats.org/officeDocument/2006/relationships/slideLayout" Target="../slideLayouts/slideLayout2.xml"/><Relationship Id="rId5" Type="http://schemas.openxmlformats.org/officeDocument/2006/relationships/hyperlink" Target="http://www.lexisnexis.com.proxygsu-gso1.galileo.usg.edu/lnacui2api/mungo/lexseestat.do?bct=A&amp;risb=21_T19717067419&amp;homeCsi=6289&amp;A=0.4654027405715073&amp;urlEnc=ISO-8859-1&amp;&amp;citeString=191%20Ga.%20App.%20706,%20707&amp;countryCode=USA" TargetMode="External"/><Relationship Id="rId4" Type="http://schemas.openxmlformats.org/officeDocument/2006/relationships/hyperlink" Target="http://www.lexisnexis.com.proxygsu-gso1.galileo.usg.edu/lnacui2api/mungo/lexseestat.do?bct=A&amp;risb=21_T19717067419&amp;homeCsi=6289&amp;A=0.4654027405715073&amp;urlEnc=ISO-8859-1&amp;&amp;citeString=204%20Ga.%20App.%20372,%20373&amp;countryCode=USA" TargetMode="Externa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707762.3193547364&amp;target=results_DocumentContent&amp;returnToKey=20_T19721968286&amp;parent=docview&amp;rand=1398168904616&amp;reloadEntirePage=true#fnote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707762.3193547364&amp;target=results_DocumentContent&amp;returnToKey=20_T19721968286&amp;parent=docview&amp;rand=1398168904616&amp;reloadEntirePage=true#fnote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440320965&amp;homeCsi=6289&amp;A=0.688993435616798&amp;urlEnc=ISO-8859-1&amp;&amp;citeString=263%20Ga.%20App.%20880,%20883&amp;countryCode=USA" TargetMode="External"/><Relationship Id="rId2" Type="http://schemas.openxmlformats.org/officeDocument/2006/relationships/hyperlink" Target="http://www.lexisnexis.com.proxygsu-gso1.galileo.usg.edu/lnacui2api/frame.do?tokenKey=rsh-23.562542.8296361407&amp;target=results_DocumentContent&amp;returnToKey=20_T19440320966&amp;parent=docview&amp;rand=1394922980362&amp;reloadEntirePage=true"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9440320965&amp;homeCsi=6289&amp;A=0.688993435616798&amp;urlEnc=ISO-8859-1&amp;&amp;citeString=267%20Ga.%20App.%20651,%20653&amp;countryCode=USA"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7962784&amp;homeCsi=6291&amp;A=0.500273529684836&amp;urlEnc=ISO-8859-1&amp;&amp;citeString=217%20Ga.%20App.%20556&amp;countryCode=USA" TargetMode="External"/><Relationship Id="rId2" Type="http://schemas.openxmlformats.org/officeDocument/2006/relationships/hyperlink" Target="http://www.lexisnexis.com.proxygsu-gso1.galileo.usg.edu/lnacui2api/mungo/lexseestat.do?bct=A&amp;risb=21_T18487962784&amp;homeCsi=6291&amp;A=0.500273529684836&amp;urlEnc=ISO-8859-1&amp;&amp;citeString=218%20Ga.%20App.%2045,%2046&amp;countryCode=USA"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154108&amp;homeCsi=6289&amp;A=0.6619412419799291&amp;urlEnc=ISO-8859-1&amp;&amp;citeString=203%20Ga.%20App.%20283,%20286&amp;countryCode=USA"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PEACE OFFICERS ASSOCIATION OF GEORGIA</a:t>
            </a:r>
            <a:endParaRPr lang="en-US" b="1" i="1" dirty="0"/>
          </a:p>
        </p:txBody>
      </p:sp>
      <p:sp>
        <p:nvSpPr>
          <p:cNvPr id="3" name="Subtitle 2"/>
          <p:cNvSpPr>
            <a:spLocks noGrp="1"/>
          </p:cNvSpPr>
          <p:nvPr>
            <p:ph type="subTitle" idx="1"/>
          </p:nvPr>
        </p:nvSpPr>
        <p:spPr/>
        <p:txBody>
          <a:bodyPr>
            <a:normAutofit/>
          </a:bodyPr>
          <a:lstStyle/>
          <a:p>
            <a:r>
              <a:rPr lang="en-US" dirty="0" smtClean="0">
                <a:latin typeface="Narkisim" panose="020E0502050101010101" pitchFamily="34" charset="-79"/>
                <a:cs typeface="Narkisim" panose="020E0502050101010101" pitchFamily="34" charset="-79"/>
              </a:rPr>
              <a:t>The States Largest and Oldest Law Enforcement Organization</a:t>
            </a:r>
          </a:p>
          <a:p>
            <a:r>
              <a:rPr lang="en-US" dirty="0" smtClean="0"/>
              <a:t>“</a:t>
            </a:r>
            <a:r>
              <a:rPr lang="en-US" dirty="0" smtClean="0">
                <a:latin typeface="Bodoni MT Condensed" panose="02070606080606020203" pitchFamily="18" charset="0"/>
              </a:rPr>
              <a:t>Where there is unity there is Strength”</a:t>
            </a:r>
            <a:endParaRPr lang="en-US" dirty="0">
              <a:latin typeface="Bodoni MT Condensed" panose="02070606080606020203" pitchFamily="18" charset="0"/>
            </a:endParaRPr>
          </a:p>
        </p:txBody>
      </p:sp>
      <p:pic>
        <p:nvPicPr>
          <p:cNvPr id="4" name="Picture 3" descr="C:\Users\JBEdwards\Downloads\POAG_Logo.jpg"/>
          <p:cNvPicPr/>
          <p:nvPr/>
        </p:nvPicPr>
        <p:blipFill>
          <a:blip r:embed="rId2" cstate="print"/>
          <a:srcRect/>
          <a:stretch>
            <a:fillRect/>
          </a:stretch>
        </p:blipFill>
        <p:spPr bwMode="auto">
          <a:xfrm>
            <a:off x="995516" y="186812"/>
            <a:ext cx="1504950" cy="1933575"/>
          </a:xfrm>
          <a:prstGeom prst="rect">
            <a:avLst/>
          </a:prstGeom>
          <a:noFill/>
          <a:ln w="9525">
            <a:noFill/>
            <a:miter lim="800000"/>
            <a:headEnd/>
            <a:tailEnd/>
          </a:ln>
        </p:spPr>
      </p:pic>
    </p:spTree>
    <p:extLst>
      <p:ext uri="{BB962C8B-B14F-4D97-AF65-F5344CB8AC3E}">
        <p14:creationId xmlns:p14="http://schemas.microsoft.com/office/powerpoint/2010/main" val="210890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0" y="152400"/>
            <a:ext cx="9144000" cy="914400"/>
          </a:xfrm>
        </p:spPr>
        <p:txBody>
          <a:bodyPr/>
          <a:lstStyle/>
          <a:p>
            <a:r>
              <a:rPr lang="en-US" sz="4200">
                <a:solidFill>
                  <a:schemeClr val="hlink"/>
                </a:solidFill>
              </a:rPr>
              <a:t>Interpersonal Skills With Stakeholders</a:t>
            </a:r>
          </a:p>
        </p:txBody>
      </p:sp>
      <p:sp>
        <p:nvSpPr>
          <p:cNvPr id="157699" name="Rectangle 3"/>
          <p:cNvSpPr>
            <a:spLocks noGrp="1" noChangeArrowheads="1"/>
          </p:cNvSpPr>
          <p:nvPr>
            <p:ph type="body" idx="1"/>
          </p:nvPr>
        </p:nvSpPr>
        <p:spPr>
          <a:xfrm>
            <a:off x="685800" y="1066800"/>
            <a:ext cx="8001000" cy="5715000"/>
          </a:xfrm>
        </p:spPr>
        <p:txBody>
          <a:bodyPr/>
          <a:lstStyle/>
          <a:p>
            <a:pPr algn="ctr">
              <a:lnSpc>
                <a:spcPct val="80000"/>
              </a:lnSpc>
              <a:buFont typeface="Wingdings" pitchFamily="2" charset="2"/>
              <a:buNone/>
            </a:pPr>
            <a:r>
              <a:rPr lang="en-US" sz="2800" i="1"/>
              <a:t>“Don’t ever tell somebody to go to hell unless you can send them”  </a:t>
            </a:r>
            <a:r>
              <a:rPr lang="en-US" sz="2800"/>
              <a:t>- Lyndon B. Johnson </a:t>
            </a:r>
            <a:br>
              <a:rPr lang="en-US" sz="2800"/>
            </a:br>
            <a:endParaRPr lang="en-US" sz="2800"/>
          </a:p>
          <a:p>
            <a:pPr>
              <a:lnSpc>
                <a:spcPct val="80000"/>
              </a:lnSpc>
            </a:pPr>
            <a:r>
              <a:rPr lang="en-US" sz="2800"/>
              <a:t>Be compassionate and professional</a:t>
            </a:r>
          </a:p>
          <a:p>
            <a:pPr>
              <a:lnSpc>
                <a:spcPct val="80000"/>
              </a:lnSpc>
            </a:pPr>
            <a:r>
              <a:rPr lang="en-US" sz="2800"/>
              <a:t>Establish dialogue</a:t>
            </a:r>
          </a:p>
          <a:p>
            <a:pPr>
              <a:lnSpc>
                <a:spcPct val="80000"/>
              </a:lnSpc>
            </a:pPr>
            <a:r>
              <a:rPr lang="en-US" sz="2800"/>
              <a:t>Show respect</a:t>
            </a:r>
          </a:p>
          <a:p>
            <a:pPr>
              <a:lnSpc>
                <a:spcPct val="80000"/>
              </a:lnSpc>
            </a:pPr>
            <a:r>
              <a:rPr lang="en-US" sz="2800"/>
              <a:t>Listen</a:t>
            </a:r>
          </a:p>
          <a:p>
            <a:pPr>
              <a:lnSpc>
                <a:spcPct val="80000"/>
              </a:lnSpc>
            </a:pPr>
            <a:r>
              <a:rPr lang="en-US" sz="2800"/>
              <a:t>Articulate what you can regarding the case without compromising case facts.  Talk in </a:t>
            </a:r>
            <a:r>
              <a:rPr lang="en-US" sz="2800" u="sng"/>
              <a:t>general</a:t>
            </a:r>
            <a:r>
              <a:rPr lang="en-US" sz="2800"/>
              <a:t> not </a:t>
            </a:r>
            <a:r>
              <a:rPr lang="en-US" sz="2800" u="sng"/>
              <a:t>specifics</a:t>
            </a:r>
            <a:r>
              <a:rPr lang="en-US" sz="2800"/>
              <a:t>.</a:t>
            </a:r>
          </a:p>
          <a:p>
            <a:pPr>
              <a:lnSpc>
                <a:spcPct val="80000"/>
              </a:lnSpc>
            </a:pPr>
            <a:r>
              <a:rPr lang="en-US" sz="2800"/>
              <a:t>Explain the consequences of compromising sensitive information.</a:t>
            </a:r>
          </a:p>
          <a:p>
            <a:pPr>
              <a:lnSpc>
                <a:spcPct val="80000"/>
              </a:lnSpc>
            </a:pPr>
            <a:r>
              <a:rPr lang="en-US" sz="2800"/>
              <a:t>Explain the difference in roles of police, prosecutors, and courts.</a:t>
            </a:r>
          </a:p>
        </p:txBody>
      </p:sp>
      <p:sp>
        <p:nvSpPr>
          <p:cNvPr id="157700" name="Line 4"/>
          <p:cNvSpPr>
            <a:spLocks noChangeShapeType="1"/>
          </p:cNvSpPr>
          <p:nvPr/>
        </p:nvSpPr>
        <p:spPr bwMode="auto">
          <a:xfrm>
            <a:off x="381000" y="1981200"/>
            <a:ext cx="8458200" cy="0"/>
          </a:xfrm>
          <a:prstGeom prst="line">
            <a:avLst/>
          </a:prstGeom>
          <a:noFill/>
          <a:ln w="9525">
            <a:solidFill>
              <a:schemeClr val="hlink"/>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838200"/>
          </a:xfrm>
        </p:spPr>
        <p:txBody>
          <a:bodyPr>
            <a:normAutofit/>
          </a:bodyPr>
          <a:lstStyle/>
          <a:p>
            <a:pPr eaLnBrk="1" hangingPunct="1"/>
            <a:r>
              <a:rPr lang="en-US" altLang="en-US" b="1" u="sng" dirty="0" smtClean="0">
                <a:solidFill>
                  <a:schemeClr val="tx1"/>
                </a:solidFill>
              </a:rPr>
              <a:t>Illinois vs. </a:t>
            </a:r>
            <a:r>
              <a:rPr lang="en-US" altLang="en-US" b="1" u="sng" dirty="0" err="1" smtClean="0">
                <a:solidFill>
                  <a:schemeClr val="tx1"/>
                </a:solidFill>
              </a:rPr>
              <a:t>Wardlow</a:t>
            </a:r>
            <a:r>
              <a:rPr lang="en-US" altLang="en-US" b="1" u="sng" dirty="0" smtClean="0">
                <a:solidFill>
                  <a:schemeClr val="tx1"/>
                </a:solidFill>
              </a:rPr>
              <a:t> cont.</a:t>
            </a:r>
          </a:p>
        </p:txBody>
      </p:sp>
      <p:sp>
        <p:nvSpPr>
          <p:cNvPr id="38915" name="Rectangle 3"/>
          <p:cNvSpPr>
            <a:spLocks noGrp="1" noChangeArrowheads="1"/>
          </p:cNvSpPr>
          <p:nvPr>
            <p:ph type="body" idx="1"/>
          </p:nvPr>
        </p:nvSpPr>
        <p:spPr>
          <a:xfrm>
            <a:off x="0" y="1143000"/>
            <a:ext cx="9144000" cy="5486400"/>
          </a:xfrm>
        </p:spPr>
        <p:txBody>
          <a:bodyPr>
            <a:noAutofit/>
          </a:bodyPr>
          <a:lstStyle/>
          <a:p>
            <a:pPr algn="ctr" eaLnBrk="1" hangingPunct="1">
              <a:lnSpc>
                <a:spcPct val="90000"/>
              </a:lnSpc>
              <a:buFontTx/>
              <a:buNone/>
            </a:pPr>
            <a:r>
              <a:rPr lang="en-US" altLang="en-US" b="1" dirty="0" smtClean="0"/>
              <a:t>“Headlong flight – wherever it occurs – is the consummate act of evasion: it is not necessarily indicative of wrongdoing, but it is certainly suggestive of such. In reviewing the propriety of an officer’s conduct in a Terry stop, courts do not have available empirical studies dealing with inferences drawn from suspicious behavior, and courts cannot reasonably demand scientific certainty from judges or law enforcement officers where none exists. </a:t>
            </a:r>
            <a:r>
              <a:rPr lang="en-US" altLang="en-US" b="1" u="sng" dirty="0" smtClean="0"/>
              <a:t>Thus, the determination of reasonable suspicion must be based on commonsense judgments and inferences about human behavior.</a:t>
            </a:r>
          </a:p>
        </p:txBody>
      </p:sp>
    </p:spTree>
    <p:extLst>
      <p:ext uri="{BB962C8B-B14F-4D97-AF65-F5344CB8AC3E}">
        <p14:creationId xmlns:p14="http://schemas.microsoft.com/office/powerpoint/2010/main" val="36952385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Always apply the 3 Tiers test</a:t>
            </a:r>
            <a:endParaRPr lang="en-US" b="1" i="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b="1" dirty="0" smtClean="0"/>
              <a:t>Facts and Circumstances of the case</a:t>
            </a:r>
          </a:p>
          <a:p>
            <a:pPr>
              <a:buFont typeface="Wingdings" panose="05000000000000000000" pitchFamily="2" charset="2"/>
              <a:buChar char="Ø"/>
            </a:pPr>
            <a:r>
              <a:rPr lang="en-US" b="1" dirty="0"/>
              <a:t> </a:t>
            </a:r>
            <a:r>
              <a:rPr lang="en-US" b="1" dirty="0" smtClean="0"/>
              <a:t>What tier is the suspect in ?</a:t>
            </a:r>
          </a:p>
          <a:p>
            <a:pPr>
              <a:buFont typeface="Wingdings" panose="05000000000000000000" pitchFamily="2" charset="2"/>
              <a:buChar char="Ø"/>
            </a:pPr>
            <a:r>
              <a:rPr lang="en-US" b="1" dirty="0"/>
              <a:t> </a:t>
            </a:r>
            <a:r>
              <a:rPr lang="en-US" b="1" dirty="0" smtClean="0"/>
              <a:t>Circumstances and CONTEXT surrounding   </a:t>
            </a:r>
          </a:p>
          <a:p>
            <a:pPr marL="0" indent="0">
              <a:buNone/>
            </a:pPr>
            <a:r>
              <a:rPr lang="en-US" b="1" dirty="0" smtClean="0"/>
              <a:t>     the flight of the suspect</a:t>
            </a:r>
          </a:p>
          <a:p>
            <a:pPr>
              <a:buFont typeface="Wingdings" panose="05000000000000000000" pitchFamily="2" charset="2"/>
              <a:buChar char="Ø"/>
            </a:pPr>
            <a:r>
              <a:rPr lang="en-US" b="1" dirty="0"/>
              <a:t> </a:t>
            </a:r>
            <a:r>
              <a:rPr lang="en-US" b="1" dirty="0" smtClean="0"/>
              <a:t>The environment, conditions and situation,  </a:t>
            </a:r>
          </a:p>
          <a:p>
            <a:pPr marL="0" indent="0">
              <a:buNone/>
            </a:pPr>
            <a:r>
              <a:rPr lang="en-US" b="1" dirty="0"/>
              <a:t> </a:t>
            </a:r>
            <a:r>
              <a:rPr lang="en-US" b="1" dirty="0" smtClean="0"/>
              <a:t>    words spoken or verbal orders  given to </a:t>
            </a:r>
          </a:p>
          <a:p>
            <a:pPr marL="0" indent="0">
              <a:buNone/>
            </a:pPr>
            <a:r>
              <a:rPr lang="en-US" b="1" dirty="0"/>
              <a:t> </a:t>
            </a:r>
            <a:r>
              <a:rPr lang="en-US" b="1" dirty="0" smtClean="0"/>
              <a:t>    suspect</a:t>
            </a:r>
          </a:p>
        </p:txBody>
      </p:sp>
    </p:spTree>
    <p:extLst>
      <p:ext uri="{BB962C8B-B14F-4D97-AF65-F5344CB8AC3E}">
        <p14:creationId xmlns:p14="http://schemas.microsoft.com/office/powerpoint/2010/main" val="29302088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State V. Dukes 279 Ga app 247 (2006)</a:t>
            </a:r>
            <a:endParaRPr lang="en-US" sz="3200" b="1" dirty="0"/>
          </a:p>
        </p:txBody>
      </p:sp>
      <p:sp>
        <p:nvSpPr>
          <p:cNvPr id="3" name="Content Placeholder 2"/>
          <p:cNvSpPr>
            <a:spLocks noGrp="1"/>
          </p:cNvSpPr>
          <p:nvPr>
            <p:ph idx="1"/>
          </p:nvPr>
        </p:nvSpPr>
        <p:spPr>
          <a:xfrm>
            <a:off x="381000" y="1066800"/>
            <a:ext cx="8229600" cy="5791200"/>
          </a:xfrm>
        </p:spPr>
        <p:txBody>
          <a:bodyPr>
            <a:noAutofit/>
          </a:bodyPr>
          <a:lstStyle/>
          <a:p>
            <a:pPr marL="0" indent="0">
              <a:buNone/>
            </a:pPr>
            <a:r>
              <a:rPr lang="en-US" sz="2800" b="1" dirty="0">
                <a:solidFill>
                  <a:srgbClr val="FF0000"/>
                </a:solidFill>
              </a:rPr>
              <a:t>Since Dukes had the right to leave the encounter, his exercise of that right, even if accomplished by running, cannot constitute obstruction. That is to say, even though the officers were lawfully discharging their official duties at the time Dukes fled, those official duties during the first-tier encounter did not include detaining Dukes or preventing him from leaving. </a:t>
            </a:r>
            <a:r>
              <a:rPr lang="en-US" sz="2800" b="1" dirty="0" smtClean="0">
                <a:solidFill>
                  <a:srgbClr val="FF0000"/>
                </a:solidFill>
              </a:rPr>
              <a:t>(5</a:t>
            </a:r>
            <a:r>
              <a:rPr lang="en-US" sz="2800" b="1" dirty="0">
                <a:solidFill>
                  <a:srgbClr val="FF0000"/>
                </a:solidFill>
              </a:rPr>
              <a:t>) Consequently, by exercising his right to leave the first-tier encounter, Dukes did not, as a matter of law or fact, hinder or obstruct the officers' lawful discharge of their duties. </a:t>
            </a:r>
          </a:p>
        </p:txBody>
      </p:sp>
    </p:spTree>
    <p:extLst>
      <p:ext uri="{BB962C8B-B14F-4D97-AF65-F5344CB8AC3E}">
        <p14:creationId xmlns:p14="http://schemas.microsoft.com/office/powerpoint/2010/main" val="3643973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rPr>
              <a:t>The officers thus had no probable cause to arrest for obstruction by flight when the flight was from a first-tier encounter that Dukes had every right to terminate. </a:t>
            </a:r>
            <a:r>
              <a:rPr lang="en-US" b="1" dirty="0">
                <a:solidFill>
                  <a:srgbClr val="FF0000"/>
                </a:solidFill>
                <a:hlinkClick r:id="rId2"/>
              </a:rPr>
              <a:t> </a:t>
            </a:r>
            <a:r>
              <a:rPr lang="en-US" b="1" dirty="0">
                <a:solidFill>
                  <a:srgbClr val="FF0000"/>
                </a:solidFill>
              </a:rPr>
              <a:t>(6) Because the officers arrested Dukes without probable cause, the evidence discovered as a result of that unlawful arrest must be suppressed. </a:t>
            </a:r>
          </a:p>
          <a:p>
            <a:pPr marL="0" indent="0">
              <a:buNone/>
            </a:pPr>
            <a:r>
              <a:rPr lang="en-US" b="1" dirty="0">
                <a:solidFill>
                  <a:srgbClr val="FF0000"/>
                </a:solidFill>
              </a:rPr>
              <a:t/>
            </a:r>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21095274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b="1" dirty="0"/>
              <a:t>THOMAS v. THE </a:t>
            </a:r>
            <a:r>
              <a:rPr lang="en-US" b="1" dirty="0" smtClean="0"/>
              <a:t>STATE</a:t>
            </a:r>
            <a:r>
              <a:rPr lang="en-US" b="1" dirty="0"/>
              <a:t>.</a:t>
            </a:r>
            <a:br>
              <a:rPr lang="en-US" b="1" dirty="0"/>
            </a:br>
            <a:r>
              <a:rPr lang="en-US" b="1" dirty="0"/>
              <a:t>A13A0308.</a:t>
            </a:r>
            <a:br>
              <a:rPr lang="en-US" b="1" dirty="0"/>
            </a:br>
            <a:endParaRPr lang="en-US" b="1" dirty="0"/>
          </a:p>
        </p:txBody>
      </p:sp>
      <p:sp>
        <p:nvSpPr>
          <p:cNvPr id="3" name="Content Placeholder 2"/>
          <p:cNvSpPr>
            <a:spLocks noGrp="1"/>
          </p:cNvSpPr>
          <p:nvPr>
            <p:ph idx="1"/>
          </p:nvPr>
        </p:nvSpPr>
        <p:spPr>
          <a:xfrm>
            <a:off x="457200" y="2590800"/>
            <a:ext cx="8229600" cy="3535363"/>
          </a:xfrm>
        </p:spPr>
        <p:txBody>
          <a:bodyPr/>
          <a:lstStyle/>
          <a:p>
            <a:pPr marL="0" indent="0">
              <a:buNone/>
            </a:pPr>
            <a:r>
              <a:rPr lang="en-US" i="1" dirty="0" smtClean="0">
                <a:solidFill>
                  <a:srgbClr val="000000"/>
                </a:solidFill>
                <a:latin typeface="Verdana"/>
                <a:ea typeface="Times New Roman"/>
                <a:cs typeface="Times New Roman"/>
              </a:rPr>
              <a:t>July 9</a:t>
            </a:r>
            <a:r>
              <a:rPr lang="en-US" i="1" baseline="30000" dirty="0" smtClean="0">
                <a:solidFill>
                  <a:srgbClr val="000000"/>
                </a:solidFill>
                <a:latin typeface="Verdana"/>
                <a:ea typeface="Times New Roman"/>
                <a:cs typeface="Times New Roman"/>
              </a:rPr>
              <a:t>th</a:t>
            </a:r>
            <a:r>
              <a:rPr lang="en-US" i="1" dirty="0" smtClean="0">
                <a:solidFill>
                  <a:srgbClr val="000000"/>
                </a:solidFill>
                <a:latin typeface="Verdana"/>
                <a:ea typeface="Times New Roman"/>
                <a:cs typeface="Times New Roman"/>
              </a:rPr>
              <a:t> 2013  (Ga</a:t>
            </a:r>
            <a:r>
              <a:rPr lang="en-US" i="1" dirty="0">
                <a:solidFill>
                  <a:srgbClr val="000000"/>
                </a:solidFill>
                <a:latin typeface="Verdana"/>
                <a:ea typeface="Times New Roman"/>
                <a:cs typeface="Times New Roman"/>
              </a:rPr>
              <a:t>. App</a:t>
            </a:r>
            <a:r>
              <a:rPr lang="en-US" i="1" dirty="0" smtClean="0">
                <a:solidFill>
                  <a:srgbClr val="000000"/>
                </a:solidFill>
                <a:latin typeface="Verdana"/>
                <a:ea typeface="Times New Roman"/>
                <a:cs typeface="Times New Roman"/>
              </a:rPr>
              <a:t>. 603)</a:t>
            </a:r>
          </a:p>
          <a:p>
            <a:pPr marL="0" indent="0">
              <a:buNone/>
            </a:pPr>
            <a:r>
              <a:rPr lang="en-US" b="1" dirty="0"/>
              <a:t>there was “no probable cause to arrest for obstruction by </a:t>
            </a:r>
            <a:r>
              <a:rPr lang="en-US" b="1" dirty="0" smtClean="0"/>
              <a:t>flight</a:t>
            </a:r>
            <a:r>
              <a:rPr lang="en-US" b="1" dirty="0"/>
              <a:t> </a:t>
            </a:r>
            <a:r>
              <a:rPr lang="en-US" b="1" dirty="0" smtClean="0"/>
              <a:t>when </a:t>
            </a:r>
            <a:r>
              <a:rPr lang="en-US" b="1" dirty="0"/>
              <a:t>the flight was from a first-tier encounter that [defendant] had every right to terminate.” </a:t>
            </a:r>
          </a:p>
        </p:txBody>
      </p:sp>
    </p:spTree>
    <p:extLst>
      <p:ext uri="{BB962C8B-B14F-4D97-AF65-F5344CB8AC3E}">
        <p14:creationId xmlns:p14="http://schemas.microsoft.com/office/powerpoint/2010/main" val="21468877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b="1" i="1" dirty="0" err="1">
                <a:hlinkClick r:id="rId2"/>
              </a:rPr>
              <a:t>Ewumi</a:t>
            </a:r>
            <a:r>
              <a:rPr lang="en-US" b="1" i="1" dirty="0">
                <a:hlinkClick r:id="rId2"/>
              </a:rPr>
              <a:t> v. State</a:t>
            </a:r>
            <a:r>
              <a:rPr lang="en-US" b="1" dirty="0">
                <a:hlinkClick r:id="rId2"/>
              </a:rPr>
              <a:t>, 315 Ga. App. 656, 658 (1) (727 SE2d 257) (2012)</a:t>
            </a:r>
            <a:r>
              <a:rPr lang="en-US" b="1" dirty="0"/>
              <a:t>. Therefore, when we analyze police-citizen encounters and determine whether defendants could lawfully leave those encounters, we follow </a:t>
            </a:r>
            <a:r>
              <a:rPr lang="en-US" b="1" i="1" dirty="0">
                <a:hlinkClick r:id="rId3"/>
              </a:rPr>
              <a:t>Terry v. Ohio</a:t>
            </a:r>
            <a:r>
              <a:rPr lang="en-US" b="1" dirty="0">
                <a:hlinkClick r:id="rId3"/>
              </a:rPr>
              <a:t>, 392 U. S. 1 (88 </a:t>
            </a:r>
            <a:r>
              <a:rPr lang="en-US" b="1" dirty="0" err="1">
                <a:hlinkClick r:id="rId3"/>
              </a:rPr>
              <a:t>SCt</a:t>
            </a:r>
            <a:r>
              <a:rPr lang="en-US" b="1" dirty="0">
                <a:hlinkClick r:id="rId3"/>
              </a:rPr>
              <a:t> 1868, 20 LE2d 889) (1968)</a:t>
            </a:r>
            <a:r>
              <a:rPr lang="en-US" b="1" dirty="0"/>
              <a:t>. For example, in </a:t>
            </a:r>
            <a:r>
              <a:rPr lang="en-US" b="1" i="1" dirty="0">
                <a:hlinkClick r:id="rId4"/>
              </a:rPr>
              <a:t>State v. Dukes</a:t>
            </a:r>
            <a:r>
              <a:rPr lang="en-US" b="1" dirty="0">
                <a:hlinkClick r:id="rId4"/>
              </a:rPr>
              <a:t>, 279 Ga. App. 247, 249 (630 SE2d 847) (2006)</a:t>
            </a:r>
            <a:r>
              <a:rPr lang="en-US" b="1" dirty="0"/>
              <a:t>, we applied the </a:t>
            </a:r>
            <a:r>
              <a:rPr lang="en-US" b="1" i="1" dirty="0"/>
              <a:t>Terry</a:t>
            </a:r>
            <a:r>
              <a:rPr lang="en-US" b="1" dirty="0"/>
              <a:t> analysis for two purposes: to determine whether the officers were engaged in </a:t>
            </a:r>
            <a:r>
              <a:rPr lang="en-US" b="1" dirty="0" smtClean="0"/>
              <a:t>lawful</a:t>
            </a:r>
            <a:r>
              <a:rPr lang="en-US" b="1" dirty="0"/>
              <a:t> duties and also to determine whether their initial encounter with the defendant was a second-tier or first-tier encounter from which the defendant could lawfully flee. </a:t>
            </a:r>
          </a:p>
        </p:txBody>
      </p:sp>
    </p:spTree>
    <p:extLst>
      <p:ext uri="{BB962C8B-B14F-4D97-AF65-F5344CB8AC3E}">
        <p14:creationId xmlns:p14="http://schemas.microsoft.com/office/powerpoint/2010/main" val="6338539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b="1" dirty="0"/>
              <a:t>See also </a:t>
            </a:r>
            <a:r>
              <a:rPr lang="en-US" sz="3600" b="1" i="1" dirty="0">
                <a:hlinkClick r:id="rId2"/>
              </a:rPr>
              <a:t>Black v. State</a:t>
            </a:r>
            <a:r>
              <a:rPr lang="en-US" sz="3600" b="1" dirty="0">
                <a:hlinkClick r:id="rId2"/>
              </a:rPr>
              <a:t>, 281 Ga. App. 40, 43-44 (635 SE2d 568) (2006)</a:t>
            </a:r>
            <a:r>
              <a:rPr lang="en-US" sz="3600" b="1" dirty="0"/>
              <a:t> (police-citizen encounter was a first-tier encounter as “clearly indicated” by police's actions, so citizen could walk away, and arrest for obstruction was not justified and could not support subsequent search).</a:t>
            </a:r>
          </a:p>
          <a:p>
            <a:endParaRPr lang="en-US" dirty="0"/>
          </a:p>
        </p:txBody>
      </p:sp>
    </p:spTree>
    <p:extLst>
      <p:ext uri="{BB962C8B-B14F-4D97-AF65-F5344CB8AC3E}">
        <p14:creationId xmlns:p14="http://schemas.microsoft.com/office/powerpoint/2010/main" val="26999939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a:bodyPr>
          <a:lstStyle/>
          <a:p>
            <a:pPr marL="0" indent="0">
              <a:buNone/>
            </a:pPr>
            <a:r>
              <a:rPr lang="en-US" b="1" dirty="0"/>
              <a:t>Under this analysis, if the encounter between Thomas and </a:t>
            </a:r>
            <a:r>
              <a:rPr lang="en-US" b="1" dirty="0" err="1"/>
              <a:t>Sublett</a:t>
            </a:r>
            <a:r>
              <a:rPr lang="en-US" b="1" dirty="0"/>
              <a:t> was a first-tier encounter — involving no detention but simply communication — then Thomas had the right to walk away. </a:t>
            </a:r>
            <a:r>
              <a:rPr lang="en-US" b="1" dirty="0" smtClean="0"/>
              <a:t>“[</a:t>
            </a:r>
            <a:r>
              <a:rPr lang="en-US" b="1" dirty="0"/>
              <a:t>A] citizen's ability to walk away from or otherwise avoid a police officer is the touchstone of a first-tier encounter. Even running from police during a first-tier encounter is wholly permissible.” (Citations and punctuation omitted.) </a:t>
            </a:r>
            <a:r>
              <a:rPr lang="en-US" b="1" i="1" dirty="0">
                <a:hlinkClick r:id="rId2"/>
              </a:rPr>
              <a:t>Galindo-</a:t>
            </a:r>
            <a:r>
              <a:rPr lang="en-US" b="1" i="1" dirty="0" err="1">
                <a:hlinkClick r:id="rId2"/>
              </a:rPr>
              <a:t>Eriza</a:t>
            </a:r>
            <a:r>
              <a:rPr lang="en-US" b="1" dirty="0">
                <a:hlinkClick r:id="rId2"/>
              </a:rPr>
              <a:t>, supra, 306 Ga. App. at 22-23 (1)</a:t>
            </a:r>
            <a:r>
              <a:rPr lang="en-US" b="1" dirty="0"/>
              <a:t>.</a:t>
            </a:r>
          </a:p>
          <a:p>
            <a:endParaRPr lang="en-US" b="1" dirty="0"/>
          </a:p>
        </p:txBody>
      </p:sp>
    </p:spTree>
    <p:extLst>
      <p:ext uri="{BB962C8B-B14F-4D97-AF65-F5344CB8AC3E}">
        <p14:creationId xmlns:p14="http://schemas.microsoft.com/office/powerpoint/2010/main" val="5463148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rPr>
              <a:t>If the encounter between Thomas and the officer was a second-tier encounter — involving a lawful attempt to seize Thomas briefly — then Thomas could not lawfully flee. But </a:t>
            </a:r>
            <a:r>
              <a:rPr lang="en-US" b="1" i="1" baseline="30000" dirty="0">
                <a:solidFill>
                  <a:srgbClr val="FF0000"/>
                </a:solidFill>
                <a:hlinkClick r:id="rId2"/>
              </a:rPr>
              <a:t>HN9</a:t>
            </a:r>
            <a:r>
              <a:rPr lang="en-US" b="1" dirty="0">
                <a:solidFill>
                  <a:srgbClr val="FF0000"/>
                </a:solidFill>
              </a:rPr>
              <a:t> to initiate second-tier encounters, officers must make themselves clear, as by giving an order or command. </a:t>
            </a:r>
            <a:r>
              <a:rPr lang="en-US" b="1" i="1" dirty="0">
                <a:solidFill>
                  <a:srgbClr val="FF0000"/>
                </a:solidFill>
                <a:hlinkClick r:id="rId3"/>
              </a:rPr>
              <a:t>Dukes</a:t>
            </a:r>
            <a:r>
              <a:rPr lang="en-US" b="1" dirty="0">
                <a:solidFill>
                  <a:srgbClr val="FF0000"/>
                </a:solidFill>
                <a:hlinkClick r:id="rId3"/>
              </a:rPr>
              <a:t>, supra, 279 Ga. App. at 249</a:t>
            </a:r>
            <a:endParaRPr lang="en-US" b="1" dirty="0">
              <a:solidFill>
                <a:srgbClr val="FF0000"/>
              </a:solidFill>
            </a:endParaRPr>
          </a:p>
        </p:txBody>
      </p:sp>
    </p:spTree>
    <p:extLst>
      <p:ext uri="{BB962C8B-B14F-4D97-AF65-F5344CB8AC3E}">
        <p14:creationId xmlns:p14="http://schemas.microsoft.com/office/powerpoint/2010/main" val="1596558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685800"/>
            <a:ext cx="8229600" cy="5897563"/>
          </a:xfrm>
        </p:spPr>
        <p:txBody>
          <a:bodyPr>
            <a:normAutofit fontScale="92500" lnSpcReduction="10000"/>
          </a:bodyPr>
          <a:lstStyle/>
          <a:p>
            <a:pPr marL="0" indent="0">
              <a:buNone/>
            </a:pPr>
            <a:r>
              <a:rPr lang="en-US" b="1" dirty="0"/>
              <a:t>we concluded that there was “no probable cause to arrest for obstruction by </a:t>
            </a:r>
            <a:r>
              <a:rPr lang="en-US" b="1" dirty="0" smtClean="0"/>
              <a:t>flight</a:t>
            </a:r>
            <a:r>
              <a:rPr lang="en-US" b="1" dirty="0"/>
              <a:t> when the flight was from a first-tier encounter that [defendant] had every right to terminate.” That holding, while founded in part on our determination that the evidence was insufficient to sustain a finding of a particularized and objective basis for suspicion, was “[a]</a:t>
            </a:r>
            <a:r>
              <a:rPr lang="en-US" b="1" dirty="0" err="1"/>
              <a:t>dditionally</a:t>
            </a:r>
            <a:r>
              <a:rPr lang="en-US" b="1" dirty="0"/>
              <a:t>” founded </a:t>
            </a:r>
            <a:r>
              <a:rPr lang="en-US" b="1" dirty="0" smtClean="0"/>
              <a:t>on </a:t>
            </a:r>
            <a:r>
              <a:rPr lang="en-US" b="1" dirty="0"/>
              <a:t>our holding that “the officer did not explain to [defendant] that he wished to speak with him as part of a pending investigation, instead only asking that [defendant] come over to answer some questions.” </a:t>
            </a:r>
          </a:p>
        </p:txBody>
      </p:sp>
    </p:spTree>
    <p:extLst>
      <p:ext uri="{BB962C8B-B14F-4D97-AF65-F5344CB8AC3E}">
        <p14:creationId xmlns:p14="http://schemas.microsoft.com/office/powerpoint/2010/main" val="39212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304800" y="228600"/>
            <a:ext cx="8305800" cy="1524000"/>
          </a:xfrm>
        </p:spPr>
        <p:txBody>
          <a:bodyPr>
            <a:normAutofit fontScale="90000"/>
          </a:bodyPr>
          <a:lstStyle/>
          <a:p>
            <a:r>
              <a:rPr lang="en-US" sz="4000">
                <a:solidFill>
                  <a:schemeClr val="hlink"/>
                </a:solidFill>
              </a:rPr>
              <a:t>Stakeholder Issues</a:t>
            </a:r>
            <a:br>
              <a:rPr lang="en-US" sz="4000">
                <a:solidFill>
                  <a:schemeClr val="hlink"/>
                </a:solidFill>
              </a:rPr>
            </a:br>
            <a:r>
              <a:rPr lang="en-US" sz="3600" b="0" i="1">
                <a:solidFill>
                  <a:schemeClr val="hlink"/>
                </a:solidFill>
              </a:rPr>
              <a:t>Victim types</a:t>
            </a:r>
            <a:br>
              <a:rPr lang="en-US" sz="3600" b="0" i="1">
                <a:solidFill>
                  <a:schemeClr val="hlink"/>
                </a:solidFill>
              </a:rPr>
            </a:br>
            <a:r>
              <a:rPr lang="en-US" sz="3600" b="0" i="1">
                <a:solidFill>
                  <a:schemeClr val="hlink"/>
                </a:solidFill>
              </a:rPr>
              <a:t>Responsible  vs.  Irresponsible</a:t>
            </a:r>
            <a:endParaRPr lang="en-US" sz="3600" b="0">
              <a:solidFill>
                <a:schemeClr val="hlink"/>
              </a:solidFill>
            </a:endParaRPr>
          </a:p>
        </p:txBody>
      </p:sp>
      <p:sp>
        <p:nvSpPr>
          <p:cNvPr id="163843" name="Rectangle 3"/>
          <p:cNvSpPr>
            <a:spLocks noGrp="1" noChangeArrowheads="1"/>
          </p:cNvSpPr>
          <p:nvPr>
            <p:ph type="body" sz="half" idx="1"/>
          </p:nvPr>
        </p:nvSpPr>
        <p:spPr>
          <a:xfrm>
            <a:off x="304800" y="2057400"/>
            <a:ext cx="3962400" cy="4191000"/>
          </a:xfrm>
        </p:spPr>
        <p:txBody>
          <a:bodyPr>
            <a:normAutofit lnSpcReduction="10000"/>
          </a:bodyPr>
          <a:lstStyle/>
          <a:p>
            <a:pPr>
              <a:lnSpc>
                <a:spcPct val="90000"/>
              </a:lnSpc>
            </a:pPr>
            <a:r>
              <a:rPr lang="en-US"/>
              <a:t>Structured lifestyle</a:t>
            </a:r>
          </a:p>
          <a:p>
            <a:pPr>
              <a:lnSpc>
                <a:spcPct val="90000"/>
              </a:lnSpc>
            </a:pPr>
            <a:r>
              <a:rPr lang="en-US"/>
              <a:t>Organized</a:t>
            </a:r>
          </a:p>
          <a:p>
            <a:pPr>
              <a:lnSpc>
                <a:spcPct val="90000"/>
              </a:lnSpc>
            </a:pPr>
            <a:r>
              <a:rPr lang="en-US"/>
              <a:t>Responsible associates</a:t>
            </a:r>
          </a:p>
          <a:p>
            <a:pPr>
              <a:lnSpc>
                <a:spcPct val="90000"/>
              </a:lnSpc>
            </a:pPr>
            <a:r>
              <a:rPr lang="en-US"/>
              <a:t>General credibility</a:t>
            </a:r>
          </a:p>
          <a:p>
            <a:pPr>
              <a:lnSpc>
                <a:spcPct val="90000"/>
              </a:lnSpc>
            </a:pPr>
            <a:r>
              <a:rPr lang="en-US"/>
              <a:t>General acceptance and trust</a:t>
            </a:r>
          </a:p>
          <a:p>
            <a:pPr>
              <a:lnSpc>
                <a:spcPct val="90000"/>
              </a:lnSpc>
            </a:pPr>
            <a:r>
              <a:rPr lang="en-US"/>
              <a:t>Financial resources</a:t>
            </a:r>
          </a:p>
          <a:p>
            <a:pPr>
              <a:lnSpc>
                <a:spcPct val="90000"/>
              </a:lnSpc>
              <a:buFont typeface="Wingdings" pitchFamily="2" charset="2"/>
              <a:buNone/>
            </a:pPr>
            <a:endParaRPr lang="en-US"/>
          </a:p>
          <a:p>
            <a:pPr algn="ctr">
              <a:lnSpc>
                <a:spcPct val="90000"/>
              </a:lnSpc>
              <a:buFont typeface="Wingdings" pitchFamily="2" charset="2"/>
              <a:buNone/>
            </a:pPr>
            <a:r>
              <a:rPr lang="en-US" b="1">
                <a:solidFill>
                  <a:schemeClr val="hlink"/>
                </a:solidFill>
              </a:rPr>
              <a:t>Low %</a:t>
            </a:r>
          </a:p>
          <a:p>
            <a:pPr>
              <a:lnSpc>
                <a:spcPct val="90000"/>
              </a:lnSpc>
              <a:buFont typeface="Wingdings" pitchFamily="2" charset="2"/>
              <a:buNone/>
            </a:pPr>
            <a:r>
              <a:rPr lang="en-US" sz="2400" b="1"/>
              <a:t>               </a:t>
            </a:r>
          </a:p>
          <a:p>
            <a:pPr>
              <a:lnSpc>
                <a:spcPct val="90000"/>
              </a:lnSpc>
            </a:pPr>
            <a:endParaRPr lang="en-US" sz="2400" b="1"/>
          </a:p>
        </p:txBody>
      </p:sp>
      <p:sp>
        <p:nvSpPr>
          <p:cNvPr id="163844" name="Rectangle 4"/>
          <p:cNvSpPr>
            <a:spLocks noGrp="1" noChangeArrowheads="1"/>
          </p:cNvSpPr>
          <p:nvPr>
            <p:ph type="body" sz="half" idx="2"/>
          </p:nvPr>
        </p:nvSpPr>
        <p:spPr>
          <a:xfrm>
            <a:off x="4114800" y="1981200"/>
            <a:ext cx="4724400" cy="4267200"/>
          </a:xfrm>
        </p:spPr>
        <p:txBody>
          <a:bodyPr/>
          <a:lstStyle/>
          <a:p>
            <a:pPr>
              <a:lnSpc>
                <a:spcPct val="90000"/>
              </a:lnSpc>
            </a:pPr>
            <a:r>
              <a:rPr lang="en-US"/>
              <a:t>Unstructured lifestyle</a:t>
            </a:r>
          </a:p>
          <a:p>
            <a:pPr>
              <a:lnSpc>
                <a:spcPct val="90000"/>
              </a:lnSpc>
            </a:pPr>
            <a:r>
              <a:rPr lang="en-US"/>
              <a:t>Unorganized </a:t>
            </a:r>
          </a:p>
          <a:p>
            <a:pPr>
              <a:lnSpc>
                <a:spcPct val="90000"/>
              </a:lnSpc>
            </a:pPr>
            <a:r>
              <a:rPr lang="en-US"/>
              <a:t>Irresponsible associates</a:t>
            </a:r>
          </a:p>
          <a:p>
            <a:pPr>
              <a:lnSpc>
                <a:spcPct val="90000"/>
              </a:lnSpc>
            </a:pPr>
            <a:r>
              <a:rPr lang="en-US"/>
              <a:t>No established credibility</a:t>
            </a:r>
          </a:p>
          <a:p>
            <a:pPr>
              <a:lnSpc>
                <a:spcPct val="90000"/>
              </a:lnSpc>
            </a:pPr>
            <a:r>
              <a:rPr lang="en-US"/>
              <a:t>General skepticism lack of trust</a:t>
            </a:r>
          </a:p>
          <a:p>
            <a:pPr>
              <a:lnSpc>
                <a:spcPct val="90000"/>
              </a:lnSpc>
            </a:pPr>
            <a:r>
              <a:rPr lang="en-US"/>
              <a:t>Lack of financial resources</a:t>
            </a:r>
          </a:p>
          <a:p>
            <a:pPr>
              <a:lnSpc>
                <a:spcPct val="90000"/>
              </a:lnSpc>
              <a:buFont typeface="Wingdings" pitchFamily="2" charset="2"/>
              <a:buNone/>
            </a:pPr>
            <a:endParaRPr lang="en-US"/>
          </a:p>
          <a:p>
            <a:pPr algn="ctr">
              <a:lnSpc>
                <a:spcPct val="90000"/>
              </a:lnSpc>
              <a:buFont typeface="Wingdings" pitchFamily="2" charset="2"/>
              <a:buNone/>
            </a:pPr>
            <a:r>
              <a:rPr lang="en-US" b="1">
                <a:solidFill>
                  <a:schemeClr val="hlink"/>
                </a:solidFill>
              </a:rPr>
              <a:t>High %</a:t>
            </a:r>
          </a:p>
          <a:p>
            <a:pPr>
              <a:lnSpc>
                <a:spcPct val="90000"/>
              </a:lnSpc>
            </a:pPr>
            <a:endParaRPr lang="en-US" b="1"/>
          </a:p>
        </p:txBody>
      </p:sp>
      <p:sp>
        <p:nvSpPr>
          <p:cNvPr id="163845" name="Text Box 5"/>
          <p:cNvSpPr txBox="1">
            <a:spLocks noChangeArrowheads="1"/>
          </p:cNvSpPr>
          <p:nvPr/>
        </p:nvSpPr>
        <p:spPr bwMode="auto">
          <a:xfrm>
            <a:off x="1219200" y="5832475"/>
            <a:ext cx="6096000" cy="457200"/>
          </a:xfrm>
          <a:prstGeom prst="rect">
            <a:avLst/>
          </a:prstGeom>
          <a:noFill/>
          <a:ln w="9525">
            <a:noFill/>
            <a:miter lim="800000"/>
            <a:headEnd/>
            <a:tailEnd/>
          </a:ln>
          <a:effectLst/>
        </p:spPr>
        <p:txBody>
          <a:bodyPr>
            <a:spAutoFit/>
          </a:bodyPr>
          <a:lstStyle/>
          <a:p>
            <a:pPr eaLnBrk="1" hangingPunct="1"/>
            <a:endParaRPr lang="en-US" sz="2400">
              <a:latin typeface="Times New Roman" pitchFamily="18" charset="0"/>
            </a:endParaRPr>
          </a:p>
        </p:txBody>
      </p:sp>
      <p:sp>
        <p:nvSpPr>
          <p:cNvPr id="163848" name="Text Box 8"/>
          <p:cNvSpPr txBox="1">
            <a:spLocks noChangeArrowheads="1"/>
          </p:cNvSpPr>
          <p:nvPr/>
        </p:nvSpPr>
        <p:spPr bwMode="auto">
          <a:xfrm>
            <a:off x="1676400" y="5257800"/>
            <a:ext cx="5105400" cy="1373188"/>
          </a:xfrm>
          <a:prstGeom prst="rect">
            <a:avLst/>
          </a:prstGeom>
          <a:noFill/>
          <a:ln w="9525">
            <a:noFill/>
            <a:miter lim="800000"/>
            <a:headEnd/>
            <a:tailEnd/>
          </a:ln>
          <a:effectLst/>
        </p:spPr>
        <p:txBody>
          <a:bodyPr>
            <a:spAutoFit/>
          </a:bodyPr>
          <a:lstStyle/>
          <a:p>
            <a:pPr algn="ctr" eaLnBrk="1" hangingPunct="1"/>
            <a:r>
              <a:rPr lang="en-US" sz="2800" b="1">
                <a:solidFill>
                  <a:schemeClr val="hlink"/>
                </a:solidFill>
                <a:latin typeface="Times New Roman" pitchFamily="18" charset="0"/>
              </a:rPr>
              <a:t>Criminal </a:t>
            </a:r>
          </a:p>
          <a:p>
            <a:pPr algn="ctr" eaLnBrk="1" hangingPunct="1"/>
            <a:r>
              <a:rPr lang="en-US" sz="2800" b="1">
                <a:solidFill>
                  <a:schemeClr val="hlink"/>
                </a:solidFill>
                <a:latin typeface="Times New Roman" pitchFamily="18" charset="0"/>
              </a:rPr>
              <a:t>Activity </a:t>
            </a:r>
          </a:p>
          <a:p>
            <a:pPr algn="ctr" eaLnBrk="1" hangingPunct="1"/>
            <a:r>
              <a:rPr lang="en-US" sz="2800" b="1">
                <a:solidFill>
                  <a:schemeClr val="hlink"/>
                </a:solidFill>
                <a:latin typeface="Times New Roman" pitchFamily="18" charset="0"/>
              </a:rPr>
              <a:t>Nexus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lnSpcReduction="10000"/>
          </a:bodyPr>
          <a:lstStyle/>
          <a:p>
            <a:pPr marL="0" indent="0">
              <a:buNone/>
            </a:pPr>
            <a:r>
              <a:rPr lang="en-US" dirty="0" smtClean="0"/>
              <a:t> </a:t>
            </a:r>
            <a:r>
              <a:rPr lang="en-US" b="1" dirty="0"/>
              <a:t>T</a:t>
            </a:r>
            <a:r>
              <a:rPr lang="en-US" b="1" dirty="0" smtClean="0"/>
              <a:t>he </a:t>
            </a:r>
            <a:r>
              <a:rPr lang="en-US" b="1" dirty="0"/>
              <a:t>officer here did have a particularized and objective basis for suspecting Thomas of criminal activity. Had he commanded Thomas to stop, the encounter would have been elevated to the second tier. But as there was no evidence of a command, we must conclude that the encounter was a first-tier encounter and therefore that Thomas did not knowingly obstruct the officer. See </a:t>
            </a:r>
            <a:r>
              <a:rPr lang="en-US" b="1" i="1" dirty="0">
                <a:hlinkClick r:id="rId2"/>
              </a:rPr>
              <a:t>Fisher</a:t>
            </a:r>
            <a:r>
              <a:rPr lang="en-US" b="1" dirty="0">
                <a:hlinkClick r:id="rId2"/>
              </a:rPr>
              <a:t>, supra, 293 Ga. App. at 231</a:t>
            </a:r>
            <a:r>
              <a:rPr lang="en-US" b="1" dirty="0"/>
              <a:t>. </a:t>
            </a:r>
            <a:r>
              <a:rPr lang="en-US" b="1" dirty="0" smtClean="0"/>
              <a:t> </a:t>
            </a:r>
            <a:r>
              <a:rPr lang="en-US" b="1" dirty="0"/>
              <a:t>[B]y exercising his right to leave a first-tier encounter, as a matter of law, [Thomas] did not hinder or obstruct the officer's lawful discharge of his duties. …” </a:t>
            </a:r>
            <a:r>
              <a:rPr lang="en-US" b="1" i="1" dirty="0" err="1">
                <a:hlinkClick r:id="rId3"/>
              </a:rPr>
              <a:t>Ewumi</a:t>
            </a:r>
            <a:r>
              <a:rPr lang="en-US" b="1" dirty="0">
                <a:hlinkClick r:id="rId3"/>
              </a:rPr>
              <a:t>, supra, 315 Ga. App. at 663 (1) (a)</a:t>
            </a:r>
            <a:r>
              <a:rPr lang="en-US" b="1" dirty="0"/>
              <a:t>.</a:t>
            </a:r>
          </a:p>
          <a:p>
            <a:endParaRPr lang="en-US" dirty="0"/>
          </a:p>
        </p:txBody>
      </p:sp>
    </p:spTree>
    <p:extLst>
      <p:ext uri="{BB962C8B-B14F-4D97-AF65-F5344CB8AC3E}">
        <p14:creationId xmlns:p14="http://schemas.microsoft.com/office/powerpoint/2010/main" val="12165988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553200"/>
          </a:xfrm>
        </p:spPr>
        <p:txBody>
          <a:bodyPr>
            <a:normAutofit/>
          </a:bodyPr>
          <a:lstStyle/>
          <a:p>
            <a:pPr marL="0" indent="0">
              <a:buNone/>
            </a:pPr>
            <a:r>
              <a:rPr lang="en-US" b="1" dirty="0"/>
              <a:t>the evidence shows only that [Thomas] fled at the sight of the police. While the </a:t>
            </a:r>
            <a:r>
              <a:rPr lang="en-US" b="1" dirty="0" smtClean="0"/>
              <a:t>officer gave </a:t>
            </a:r>
            <a:r>
              <a:rPr lang="en-US" b="1" dirty="0"/>
              <a:t>chase, there simply is no evidence that [he], in a show of lawful authority, called out to the </a:t>
            </a:r>
            <a:r>
              <a:rPr lang="en-US" b="1" dirty="0" smtClean="0"/>
              <a:t>suspect to </a:t>
            </a:r>
            <a:r>
              <a:rPr lang="en-US" b="1" dirty="0"/>
              <a:t>halt and that the defendant failed to submit to that lawful authority. Consequently, the evidence is not sufficient under the standard of </a:t>
            </a:r>
            <a:r>
              <a:rPr lang="en-US" b="1" i="1" dirty="0">
                <a:hlinkClick r:id="rId2"/>
              </a:rPr>
              <a:t>Jackson v. Virginia</a:t>
            </a:r>
            <a:r>
              <a:rPr lang="en-US" b="1" dirty="0">
                <a:hlinkClick r:id="rId2"/>
              </a:rPr>
              <a:t>, supra</a:t>
            </a:r>
            <a:r>
              <a:rPr lang="en-US" b="1" dirty="0"/>
              <a:t>, to sustain defendant's misdemeanor conviction for obstruction of an officer. …</a:t>
            </a:r>
          </a:p>
        </p:txBody>
      </p:sp>
    </p:spTree>
    <p:extLst>
      <p:ext uri="{BB962C8B-B14F-4D97-AF65-F5344CB8AC3E}">
        <p14:creationId xmlns:p14="http://schemas.microsoft.com/office/powerpoint/2010/main" val="21835855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39766"/>
          </a:xfrm>
        </p:spPr>
        <p:txBody>
          <a:bodyPr>
            <a:normAutofit fontScale="90000"/>
          </a:bodyPr>
          <a:lstStyle/>
          <a:p>
            <a:r>
              <a:rPr lang="en-US" dirty="0" smtClean="0">
                <a:solidFill>
                  <a:srgbClr val="C00000"/>
                </a:solidFill>
              </a:rPr>
              <a:t>Walker v. State A-13A0444 (2013) GAA</a:t>
            </a:r>
            <a:br>
              <a:rPr lang="en-US" dirty="0" smtClean="0">
                <a:solidFill>
                  <a:srgbClr val="C00000"/>
                </a:solidFill>
              </a:rPr>
            </a:br>
            <a:r>
              <a:rPr lang="en-US" dirty="0" smtClean="0">
                <a:solidFill>
                  <a:srgbClr val="C00000"/>
                </a:solidFill>
              </a:rPr>
              <a:t>(CAUTION) </a:t>
            </a:r>
            <a:endParaRPr lang="en-US" dirty="0">
              <a:solidFill>
                <a:srgbClr val="C00000"/>
              </a:solidFill>
            </a:endParaRPr>
          </a:p>
        </p:txBody>
      </p:sp>
      <p:sp>
        <p:nvSpPr>
          <p:cNvPr id="3" name="Content Placeholder 2"/>
          <p:cNvSpPr>
            <a:spLocks noGrp="1"/>
          </p:cNvSpPr>
          <p:nvPr>
            <p:ph idx="1"/>
          </p:nvPr>
        </p:nvSpPr>
        <p:spPr>
          <a:xfrm>
            <a:off x="685800" y="1524000"/>
            <a:ext cx="8001000" cy="4602163"/>
          </a:xfrm>
        </p:spPr>
        <p:txBody>
          <a:bodyPr/>
          <a:lstStyle/>
          <a:p>
            <a:endParaRPr lang="en-US" dirty="0"/>
          </a:p>
        </p:txBody>
      </p:sp>
      <p:sp>
        <p:nvSpPr>
          <p:cNvPr id="4" name="Rectangle 3"/>
          <p:cNvSpPr/>
          <p:nvPr/>
        </p:nvSpPr>
        <p:spPr>
          <a:xfrm>
            <a:off x="381000" y="1239766"/>
            <a:ext cx="8382000" cy="5693866"/>
          </a:xfrm>
          <a:prstGeom prst="rect">
            <a:avLst/>
          </a:prstGeom>
        </p:spPr>
        <p:txBody>
          <a:bodyPr wrap="square">
            <a:spAutoFit/>
          </a:bodyPr>
          <a:lstStyle/>
          <a:p>
            <a:r>
              <a:rPr lang="en-US" sz="2800" b="1" dirty="0"/>
              <a:t>At the hearing on Walker's motion to suppress, the arresting officer testified that, just after midnight on February 23, 2011, he was searching the area around Pearl Stephens Elementary School in Houston County, looking for an unidentified man who had been seen trying to steal a motorcycle nearby. The suspect in the attempted theft was described as an African American male in dark clothing. The officer saw Walker, who was wearing a blue sweatshirt and very light colored pants, walking off the school property. The officer approached Walker, who put his hands into his sweatshirt pockets. The officer commanded Walker to take his hands out of his pockets.</a:t>
            </a:r>
          </a:p>
        </p:txBody>
      </p:sp>
    </p:spTree>
    <p:extLst>
      <p:ext uri="{BB962C8B-B14F-4D97-AF65-F5344CB8AC3E}">
        <p14:creationId xmlns:p14="http://schemas.microsoft.com/office/powerpoint/2010/main" val="16613170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endParaRPr lang="en-US"/>
          </a:p>
        </p:txBody>
      </p:sp>
      <p:sp>
        <p:nvSpPr>
          <p:cNvPr id="3" name="Content Placeholder 2"/>
          <p:cNvSpPr>
            <a:spLocks noGrp="1"/>
          </p:cNvSpPr>
          <p:nvPr>
            <p:ph idx="1"/>
          </p:nvPr>
        </p:nvSpPr>
        <p:spPr>
          <a:xfrm>
            <a:off x="457200" y="0"/>
            <a:ext cx="8229600" cy="6858000"/>
          </a:xfrm>
        </p:spPr>
        <p:txBody>
          <a:bodyPr>
            <a:noAutofit/>
          </a:bodyPr>
          <a:lstStyle/>
          <a:p>
            <a:pPr marL="0" indent="0">
              <a:buNone/>
            </a:pPr>
            <a:endParaRPr lang="en-US" sz="2400" b="1" dirty="0" smtClean="0"/>
          </a:p>
          <a:p>
            <a:pPr marL="0" indent="0">
              <a:buNone/>
            </a:pPr>
            <a:r>
              <a:rPr lang="en-US" sz="2400" b="1" dirty="0" smtClean="0"/>
              <a:t>Walker </a:t>
            </a:r>
            <a:r>
              <a:rPr lang="en-US" sz="2400" b="1" dirty="0"/>
              <a:t>did not remove his hands from his pockets as instructed but yelled at the officer that he was just trying to get home. Walker then ran away from the officer, who gave chase. As they ran, the officer saw Walker throw a pill bottle and a paper towel to the ground. Eventually, the officer caught up with Walker in a backyard and again instructed Walker to remove his hands from his pockets. When Walker failed to comply, the officer </a:t>
            </a:r>
            <a:r>
              <a:rPr lang="en-US" sz="2400" b="1" dirty="0" err="1"/>
              <a:t>tasered</a:t>
            </a:r>
            <a:r>
              <a:rPr lang="en-US" sz="2400" b="1" dirty="0"/>
              <a:t> and subdued him. Other officers responded to assist, and they placed Walker  in custody. Officers found a pocket knife on the ground near Walker. Along the route of the chase, the arresting officer collected a pill bottle with Walker's name and address on it that contained five pieces of what was later determined to be solid cocaine and a “crack” pipe and clothespin that were wrapped in a paper towel.</a:t>
            </a:r>
          </a:p>
          <a:p>
            <a:endParaRPr lang="en-US" sz="2800" b="1" dirty="0"/>
          </a:p>
        </p:txBody>
      </p:sp>
    </p:spTree>
    <p:extLst>
      <p:ext uri="{BB962C8B-B14F-4D97-AF65-F5344CB8AC3E}">
        <p14:creationId xmlns:p14="http://schemas.microsoft.com/office/powerpoint/2010/main" val="30919999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800" b="1" dirty="0"/>
              <a:t>When asked at what point during his encounter he decided to arrest Walker, the officer responded, “when he takes off running from me after I attempt to stop him, because </a:t>
            </a:r>
            <a:r>
              <a:rPr lang="en-US" sz="2800" b="1" dirty="0" smtClean="0"/>
              <a:t>what </a:t>
            </a:r>
            <a:r>
              <a:rPr lang="en-US" sz="2800" b="1" dirty="0"/>
              <a:t>is he doing at Pearl Stephens Elementary School at twelve minutes after midnight?” The officer testified that, once he commanded Walker to remove his hands from his pockets, Walker was not free to leave. Further, the officer testified that he did not stop Walker based on any observation that Walker's race or clothing matched those in the report describing the theft suspect, nor did he identify any other factual  basis for stopping Walker, other than his presence at that time and place.</a:t>
            </a:r>
          </a:p>
          <a:p>
            <a:endParaRPr lang="en-US" sz="2800" b="1" dirty="0"/>
          </a:p>
        </p:txBody>
      </p:sp>
    </p:spTree>
    <p:extLst>
      <p:ext uri="{BB962C8B-B14F-4D97-AF65-F5344CB8AC3E}">
        <p14:creationId xmlns:p14="http://schemas.microsoft.com/office/powerpoint/2010/main" val="23178483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248400"/>
          </a:xfrm>
        </p:spPr>
        <p:txBody>
          <a:bodyPr>
            <a:normAutofit fontScale="85000" lnSpcReduction="10000"/>
          </a:bodyPr>
          <a:lstStyle/>
          <a:p>
            <a:pPr marL="0" indent="0">
              <a:buNone/>
            </a:pPr>
            <a:r>
              <a:rPr lang="en-US" b="1" dirty="0"/>
              <a:t>In this case, implicit in the officer's stated basis for detaining Walker is an assumption that Walker was trespassing on school property.</a:t>
            </a:r>
            <a:r>
              <a:rPr lang="en-US" b="1" baseline="30000" dirty="0">
                <a:hlinkClick r:id="rId2"/>
              </a:rPr>
              <a:t>4</a:t>
            </a:r>
            <a:r>
              <a:rPr lang="en-US" b="1" dirty="0"/>
              <a:t> The officer, however, simply lacked enough information to elevate such an assumption to a reasonable suspicion. Specifically, there is no evidence that the officer had any information that Walker was present on school property without the consent of the school, for an unlawful purpose, after receiving notice from the school that his presence was forbidden, after receiving notice from the school to depart, or without a legitimate cause or need to be there.</a:t>
            </a:r>
            <a:r>
              <a:rPr lang="en-US" b="1" baseline="30000" dirty="0">
                <a:hlinkClick r:id="rId2"/>
              </a:rPr>
              <a:t>5</a:t>
            </a:r>
            <a:r>
              <a:rPr lang="en-US" b="1" dirty="0"/>
              <a:t>  That is, the officer had no information that Walker's presence was connected with a criminal, rather than with an innocent, purpose, such as maintenance work that needed to be completed when the school was not open. Further,</a:t>
            </a:r>
          </a:p>
          <a:p>
            <a:pPr marL="0" indent="0">
              <a:buNone/>
            </a:pPr>
            <a:endParaRPr lang="en-US" b="1" dirty="0"/>
          </a:p>
        </p:txBody>
      </p:sp>
    </p:spTree>
    <p:extLst>
      <p:ext uri="{BB962C8B-B14F-4D97-AF65-F5344CB8AC3E}">
        <p14:creationId xmlns:p14="http://schemas.microsoft.com/office/powerpoint/2010/main" val="16422880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b="1" dirty="0"/>
              <a:t>Based on the officer's testimony, the trial court concluded that, “the officer initially made contact with [Walker] and instructed him to take his hands out of his pockets. … This [was] a brief investigatory </a:t>
            </a:r>
            <a:r>
              <a:rPr lang="en-US" b="1" dirty="0" smtClean="0"/>
              <a:t>stop</a:t>
            </a:r>
            <a:r>
              <a:rPr lang="en-US" b="1" dirty="0"/>
              <a:t>.” Further, the trial court concluded that, even though Walker's clothing did not match the suspect the officer was looking for, the investigatory stop was supported by a reasonable, articulable suspicion, based on the fact that Walker was walking on the grounds of an elementary school after midnight.</a:t>
            </a:r>
          </a:p>
          <a:p>
            <a:endParaRPr lang="en-US" dirty="0"/>
          </a:p>
        </p:txBody>
      </p:sp>
    </p:spTree>
    <p:extLst>
      <p:ext uri="{BB962C8B-B14F-4D97-AF65-F5344CB8AC3E}">
        <p14:creationId xmlns:p14="http://schemas.microsoft.com/office/powerpoint/2010/main" val="19814736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Autofit/>
          </a:bodyPr>
          <a:lstStyle/>
          <a:p>
            <a:pPr marL="0" indent="0">
              <a:buNone/>
            </a:pPr>
            <a:r>
              <a:rPr lang="en-US" b="1" dirty="0"/>
              <a:t>Under </a:t>
            </a:r>
            <a:r>
              <a:rPr lang="en-US" b="1" i="1" dirty="0">
                <a:hlinkClick r:id="rId2"/>
              </a:rPr>
              <a:t>Terry v. Ohio</a:t>
            </a:r>
            <a:r>
              <a:rPr lang="en-US" b="1" dirty="0"/>
              <a:t> and its progeny, the officer was entitled to approach Walker and to attempt to question him, and Walker was free to walk — or run — away and avoid such a first-tier encounter. </a:t>
            </a:r>
            <a:r>
              <a:rPr lang="en-US" b="1" i="1" dirty="0">
                <a:hlinkClick r:id="rId3"/>
              </a:rPr>
              <a:t>Brown v. State</a:t>
            </a:r>
            <a:r>
              <a:rPr lang="en-US" b="1" dirty="0">
                <a:hlinkClick r:id="rId3"/>
              </a:rPr>
              <a:t>, 301 Ga. App. at 84</a:t>
            </a:r>
            <a:r>
              <a:rPr lang="en-US" b="1" dirty="0"/>
              <a:t>.</a:t>
            </a:r>
            <a:r>
              <a:rPr lang="en-US" b="1" baseline="30000" dirty="0">
                <a:hlinkClick r:id="rId4"/>
              </a:rPr>
              <a:t>3</a:t>
            </a:r>
            <a:r>
              <a:rPr lang="en-US" b="1" dirty="0"/>
              <a:t> </a:t>
            </a:r>
            <a:endParaRPr lang="en-US" b="1" dirty="0" smtClean="0"/>
          </a:p>
          <a:p>
            <a:pPr marL="0" indent="0">
              <a:buNone/>
            </a:pPr>
            <a:r>
              <a:rPr lang="en-US" b="1" dirty="0" smtClean="0"/>
              <a:t>What </a:t>
            </a:r>
            <a:r>
              <a:rPr lang="en-US" b="1" dirty="0"/>
              <a:t>the officer may have intended as a first-tier encounter, however, almost immediately escalated into a second-tier stop when the officer commanded Walker to remove his hands from his pockets; as such, the detention had to be supported by articulable suspicion. Id.</a:t>
            </a:r>
          </a:p>
          <a:p>
            <a:pPr marL="0" indent="0">
              <a:buNone/>
            </a:pPr>
            <a:r>
              <a:rPr lang="en-US" dirty="0"/>
              <a:t/>
            </a:r>
            <a:br>
              <a:rPr lang="en-US" dirty="0"/>
            </a:br>
            <a:endParaRPr lang="en-US" dirty="0"/>
          </a:p>
        </p:txBody>
      </p:sp>
    </p:spTree>
    <p:extLst>
      <p:ext uri="{BB962C8B-B14F-4D97-AF65-F5344CB8AC3E}">
        <p14:creationId xmlns:p14="http://schemas.microsoft.com/office/powerpoint/2010/main" val="388162519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85000" lnSpcReduction="20000"/>
          </a:bodyPr>
          <a:lstStyle/>
          <a:p>
            <a:pPr marL="0" indent="0">
              <a:buNone/>
            </a:pPr>
            <a:r>
              <a:rPr lang="en-US" sz="3300" b="1" dirty="0"/>
              <a:t>In this case, implicit in the officer's stated basis for detaining Walker is an assumption that Walker was trespassing on school property.</a:t>
            </a:r>
            <a:r>
              <a:rPr lang="en-US" sz="3300" b="1" baseline="30000" dirty="0">
                <a:hlinkClick r:id="rId2"/>
              </a:rPr>
              <a:t>4</a:t>
            </a:r>
            <a:r>
              <a:rPr lang="en-US" sz="3300" b="1" dirty="0"/>
              <a:t> The officer, however, simply lacked enough information to elevate such an assumption to a reasonable suspicion. Specifically, there is no evidence that the officer had any information that Walker was present on school property without the consent of the school, for an unlawful purpose, after receiving notice from the school that his presence was forbidden, after receiving notice from the school to depart, or without a legitimate cause or need to be there.</a:t>
            </a:r>
            <a:r>
              <a:rPr lang="en-US" sz="3300" b="1" baseline="30000" dirty="0">
                <a:hlinkClick r:id="rId2"/>
              </a:rPr>
              <a:t>5</a:t>
            </a:r>
            <a:r>
              <a:rPr lang="en-US" sz="3300" b="1" dirty="0"/>
              <a:t>  </a:t>
            </a:r>
            <a:r>
              <a:rPr lang="en-US" sz="3300" b="1" dirty="0" smtClean="0"/>
              <a:t>That </a:t>
            </a:r>
            <a:r>
              <a:rPr lang="en-US" sz="3300" b="1" dirty="0"/>
              <a:t>is, the officer had no information that Walker's presence was connected with a criminal, rather than with an innocent, purpose, such as maintenance work that needed to be completed when the school was not open. Further,</a:t>
            </a:r>
          </a:p>
          <a:p>
            <a:endParaRPr lang="en-US" dirty="0"/>
          </a:p>
        </p:txBody>
      </p:sp>
    </p:spTree>
    <p:extLst>
      <p:ext uri="{BB962C8B-B14F-4D97-AF65-F5344CB8AC3E}">
        <p14:creationId xmlns:p14="http://schemas.microsoft.com/office/powerpoint/2010/main" val="32596136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3600" b="1" dirty="0"/>
              <a:t>In this case, even considering the totality of the circumstances, we conclude that the officer's observation of an unidentified person exiting school property shortly after midnight did not “amount to an objective, articulable suspicion of criminal activity. At best, they represent an officer's well-honed intuition, or hunch.” </a:t>
            </a:r>
          </a:p>
        </p:txBody>
      </p:sp>
    </p:spTree>
    <p:extLst>
      <p:ext uri="{BB962C8B-B14F-4D97-AF65-F5344CB8AC3E}">
        <p14:creationId xmlns:p14="http://schemas.microsoft.com/office/powerpoint/2010/main" val="96449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381000" y="3733800"/>
            <a:ext cx="8458200" cy="2209800"/>
          </a:xfrm>
        </p:spPr>
        <p:txBody>
          <a:bodyPr/>
          <a:lstStyle/>
          <a:p>
            <a:r>
              <a:rPr lang="en-US" sz="4000" b="0"/>
              <a:t>Recognize the issues, but manage </a:t>
            </a:r>
            <a:r>
              <a:rPr lang="en-US" sz="4000" b="0" u="sng"/>
              <a:t>all</a:t>
            </a:r>
            <a:r>
              <a:rPr lang="en-US" sz="4000" b="0"/>
              <a:t> victims the same, professional and as you would want to be treated.</a:t>
            </a:r>
          </a:p>
        </p:txBody>
      </p:sp>
      <p:sp>
        <p:nvSpPr>
          <p:cNvPr id="164867" name="Rectangle 3"/>
          <p:cNvSpPr>
            <a:spLocks noGrp="1" noChangeArrowheads="1"/>
          </p:cNvSpPr>
          <p:nvPr>
            <p:ph type="body" idx="1"/>
          </p:nvPr>
        </p:nvSpPr>
        <p:spPr>
          <a:xfrm>
            <a:off x="457200" y="685800"/>
            <a:ext cx="8001000" cy="2971800"/>
          </a:xfrm>
        </p:spPr>
        <p:txBody>
          <a:bodyPr/>
          <a:lstStyle/>
          <a:p>
            <a:r>
              <a:rPr lang="en-US" sz="3800" b="1">
                <a:solidFill>
                  <a:schemeClr val="hlink"/>
                </a:solidFill>
              </a:rPr>
              <a:t>Treat all cases with same degree of vigor and resolve.</a:t>
            </a:r>
          </a:p>
          <a:p>
            <a:r>
              <a:rPr lang="en-US" sz="3800" b="1">
                <a:solidFill>
                  <a:schemeClr val="hlink"/>
                </a:solidFill>
              </a:rPr>
              <a:t>Don’t be influenced by police    pre-judgment bias.</a:t>
            </a:r>
            <a:r>
              <a:rPr lang="en-US" sz="4400" b="1" i="1"/>
              <a:t>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3600" b="1" dirty="0"/>
              <a:t>See </a:t>
            </a:r>
            <a:r>
              <a:rPr lang="en-US" sz="3600" b="1" i="1" dirty="0" err="1">
                <a:hlinkClick r:id="rId2"/>
              </a:rPr>
              <a:t>Ewumi</a:t>
            </a:r>
            <a:r>
              <a:rPr lang="en-US" sz="3600" b="1" i="1" dirty="0">
                <a:hlinkClick r:id="rId2"/>
              </a:rPr>
              <a:t> v. State</a:t>
            </a:r>
            <a:r>
              <a:rPr lang="en-US" sz="3600" b="1" dirty="0">
                <a:hlinkClick r:id="rId2"/>
              </a:rPr>
              <a:t>, 315 Ga. App. 656, 659-663 (1)</a:t>
            </a:r>
            <a:r>
              <a:rPr lang="en-US" sz="3600" b="1" dirty="0"/>
              <a:t> (Where the defendant was present in a high-crime area, wore a hooded sweatshirt in early March, walked in a slumped position away from an officer's attempted first-tier questioning, and ignored the officer and refused to identify himself to the officer, such conduct did not justify an investigatory detention.);</a:t>
            </a:r>
          </a:p>
        </p:txBody>
      </p:sp>
    </p:spTree>
    <p:extLst>
      <p:ext uri="{BB962C8B-B14F-4D97-AF65-F5344CB8AC3E}">
        <p14:creationId xmlns:p14="http://schemas.microsoft.com/office/powerpoint/2010/main" val="8808838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b="1" i="1" dirty="0">
                <a:hlinkClick r:id="rId2"/>
              </a:rPr>
              <a:t>Brown v. State</a:t>
            </a:r>
            <a:r>
              <a:rPr lang="en-US" b="1" dirty="0">
                <a:hlinkClick r:id="rId2"/>
              </a:rPr>
              <a:t>, 301 Ga. App. at 83-85</a:t>
            </a:r>
            <a:r>
              <a:rPr lang="en-US" b="1" dirty="0"/>
              <a:t> (The arresting officer's past experience with the defendant, the defendant's presence in an apartment complex where he was not a resident, the fact that the area was known for its drug and criminal </a:t>
            </a:r>
            <a:r>
              <a:rPr lang="en-US" b="1" dirty="0" smtClean="0"/>
              <a:t>activity</a:t>
            </a:r>
            <a:r>
              <a:rPr lang="en-US" b="1" dirty="0"/>
              <a:t>, the fact that the defendant was wearing both a hooded sweatshirt and a jacket, and the defendant's actions in quickly walking in a direction that was away from his residence, taken together with their rational inferences, did not amount to articulable suspicion of criminal activity because there was no objective manifestation that the defendant was either committing, or was about to commit, a crime.); </a:t>
            </a:r>
          </a:p>
        </p:txBody>
      </p:sp>
    </p:spTree>
    <p:extLst>
      <p:ext uri="{BB962C8B-B14F-4D97-AF65-F5344CB8AC3E}">
        <p14:creationId xmlns:p14="http://schemas.microsoft.com/office/powerpoint/2010/main" val="37064681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3600" b="1" i="1" dirty="0">
                <a:hlinkClick r:id="rId2"/>
              </a:rPr>
              <a:t>State v. Harris</a:t>
            </a:r>
            <a:r>
              <a:rPr lang="en-US" sz="3600" b="1" dirty="0">
                <a:hlinkClick r:id="rId2"/>
              </a:rPr>
              <a:t>, 261 Ga. App. 119, 120-122 (581 SE2d 736) (2003)</a:t>
            </a:r>
            <a:r>
              <a:rPr lang="en-US" sz="3600" b="1" dirty="0"/>
              <a:t> (When a police officer approached the defendant after seeing him go into a hotel room and then walk back into the breezeway, the officer lacked the reasonable suspicion required to escalate the initial first-tier encounter, during which the defendant was nervous, stuttering, and unable to give coherent answers to the officer's questions, to an investigatory detention.).</a:t>
            </a:r>
            <a:r>
              <a:rPr lang="en-US" sz="3600" b="1" baseline="30000" dirty="0">
                <a:hlinkClick r:id="rId3"/>
              </a:rPr>
              <a:t>6</a:t>
            </a:r>
            <a:endParaRPr lang="en-US" sz="3600" b="1" dirty="0"/>
          </a:p>
          <a:p>
            <a:endParaRPr lang="en-US" dirty="0"/>
          </a:p>
        </p:txBody>
      </p:sp>
    </p:spTree>
    <p:extLst>
      <p:ext uri="{BB962C8B-B14F-4D97-AF65-F5344CB8AC3E}">
        <p14:creationId xmlns:p14="http://schemas.microsoft.com/office/powerpoint/2010/main" val="17287628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endParaRPr lang="en-US"/>
          </a:p>
        </p:txBody>
      </p:sp>
      <p:sp>
        <p:nvSpPr>
          <p:cNvPr id="3" name="Content Placeholder 2"/>
          <p:cNvSpPr>
            <a:spLocks noGrp="1"/>
          </p:cNvSpPr>
          <p:nvPr>
            <p:ph idx="1"/>
          </p:nvPr>
        </p:nvSpPr>
        <p:spPr>
          <a:xfrm>
            <a:off x="381000" y="0"/>
            <a:ext cx="8229600" cy="6659563"/>
          </a:xfrm>
        </p:spPr>
        <p:txBody>
          <a:bodyPr>
            <a:noAutofit/>
          </a:bodyPr>
          <a:lstStyle/>
          <a:p>
            <a:pPr marL="0" indent="0">
              <a:buNone/>
            </a:pPr>
            <a:r>
              <a:rPr lang="en-US" sz="2800" b="1" dirty="0"/>
              <a:t>Further, we note that, to the extent that flight from an officer might contribute to a suspicion of criminal activity where such behavior is not provoked by illegal police conduct,</a:t>
            </a:r>
            <a:r>
              <a:rPr lang="en-US" sz="2800" b="1" baseline="30000" dirty="0">
                <a:hlinkClick r:id="rId2"/>
              </a:rPr>
              <a:t>7</a:t>
            </a:r>
            <a:r>
              <a:rPr lang="en-US" sz="2800" b="1" dirty="0"/>
              <a:t> </a:t>
            </a:r>
            <a:r>
              <a:rPr lang="en-US" sz="2800" b="1" dirty="0" err="1"/>
              <a:t>Walker's</a:t>
            </a:r>
            <a:r>
              <a:rPr lang="en-US" sz="2800" b="1" i="1" baseline="30000" dirty="0" err="1">
                <a:hlinkClick r:id="rId2"/>
              </a:rPr>
              <a:t>GA</a:t>
            </a:r>
            <a:r>
              <a:rPr lang="en-US" sz="2800" b="1" i="1" baseline="30000" dirty="0">
                <a:hlinkClick r:id="rId2"/>
              </a:rPr>
              <a:t>(1)</a:t>
            </a:r>
            <a:r>
              <a:rPr lang="en-US" sz="2800" b="1" dirty="0">
                <a:hlinkClick r:id="rId2"/>
              </a:rPr>
              <a:t> </a:t>
            </a:r>
            <a:r>
              <a:rPr lang="en-US" sz="2800" b="1" dirty="0"/>
              <a:t>(1) flight happened </a:t>
            </a:r>
            <a:r>
              <a:rPr lang="en-US" sz="2800" b="1" i="1" dirty="0"/>
              <a:t>after</a:t>
            </a:r>
            <a:r>
              <a:rPr lang="en-US" sz="2800" b="1" dirty="0"/>
              <a:t> and as a result of the officer's violation of Walker's constitutional rights in initiating a second-tier investigatory detention without any reasonable suspicion of criminal activity. Walker's exercise of his right to avoid a first-tier encounter, “even if accomplished by running, cannot constitute obstruction.</a:t>
            </a:r>
            <a:r>
              <a:rPr lang="en-US" sz="2800" b="1" baseline="30000" dirty="0">
                <a:hlinkClick r:id="rId2"/>
              </a:rPr>
              <a:t>8</a:t>
            </a:r>
            <a:r>
              <a:rPr lang="en-US" sz="2800" b="1" dirty="0"/>
              <a:t> That  is to say, even though the officer was lawfully discharging his duties at the time [Walker] fled, those official duties during the first-tier encounter did not include detaining [Walker] or preventing him from leaving.” </a:t>
            </a:r>
          </a:p>
        </p:txBody>
      </p:sp>
    </p:spTree>
    <p:extLst>
      <p:ext uri="{BB962C8B-B14F-4D97-AF65-F5344CB8AC3E}">
        <p14:creationId xmlns:p14="http://schemas.microsoft.com/office/powerpoint/2010/main" val="39698563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lnSpcReduction="10000"/>
          </a:bodyPr>
          <a:lstStyle/>
          <a:p>
            <a:pPr marL="0" indent="0">
              <a:buNone/>
            </a:pPr>
            <a:r>
              <a:rPr lang="en-US" b="1" i="1" dirty="0">
                <a:hlinkClick r:id="rId2"/>
              </a:rPr>
              <a:t>State v. Jones</a:t>
            </a:r>
            <a:r>
              <a:rPr lang="en-US" b="1" dirty="0">
                <a:hlinkClick r:id="rId2"/>
              </a:rPr>
              <a:t>, 303 Ga. App. 337, 340 (693 SE2d 583) (2010)</a:t>
            </a:r>
            <a:r>
              <a:rPr lang="en-US" b="1" dirty="0"/>
              <a:t> (A suspect's decision to exercise </a:t>
            </a:r>
            <a:r>
              <a:rPr lang="en-US" b="1" dirty="0" smtClean="0"/>
              <a:t>his</a:t>
            </a:r>
            <a:r>
              <a:rPr lang="en-US" b="1" dirty="0"/>
              <a:t> or her right to avoid an officer in a first-tier encounter “can hardly give rise to a reasonable suspicion of criminal activity; otherwise, a citizen could </a:t>
            </a:r>
            <a:r>
              <a:rPr lang="en-US" b="1" i="1" dirty="0"/>
              <a:t>never</a:t>
            </a:r>
            <a:r>
              <a:rPr lang="en-US" b="1" dirty="0"/>
              <a:t> exercise his right to avoid an officer without that officer then claiming that the exercise of that right gave the officer a reasonable suspicion of criminal activity. Such logic would automatically escalate every first-tier encounter (where a citizen exercised his right to walk away or to ignore the officer) to a second-tier encounter.”) </a:t>
            </a:r>
          </a:p>
        </p:txBody>
      </p:sp>
    </p:spTree>
    <p:extLst>
      <p:ext uri="{BB962C8B-B14F-4D97-AF65-F5344CB8AC3E}">
        <p14:creationId xmlns:p14="http://schemas.microsoft.com/office/powerpoint/2010/main" val="12194889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endParaRPr lang="en-US"/>
          </a:p>
        </p:txBody>
      </p:sp>
      <p:sp>
        <p:nvSpPr>
          <p:cNvPr id="3" name="Content Placeholder 2"/>
          <p:cNvSpPr>
            <a:spLocks noGrp="1"/>
          </p:cNvSpPr>
          <p:nvPr>
            <p:ph idx="1"/>
          </p:nvPr>
        </p:nvSpPr>
        <p:spPr>
          <a:xfrm>
            <a:off x="457200" y="228600"/>
            <a:ext cx="8229600" cy="6477000"/>
          </a:xfrm>
        </p:spPr>
        <p:txBody>
          <a:bodyPr>
            <a:normAutofit fontScale="92500" lnSpcReduction="20000"/>
          </a:bodyPr>
          <a:lstStyle/>
          <a:p>
            <a:pPr marL="0" indent="0">
              <a:buNone/>
            </a:pPr>
            <a:r>
              <a:rPr lang="en-US" b="1" i="1" dirty="0">
                <a:hlinkClick r:id="rId2"/>
              </a:rPr>
              <a:t>State v. Dukes</a:t>
            </a:r>
            <a:r>
              <a:rPr lang="en-US" b="1" dirty="0">
                <a:hlinkClick r:id="rId2"/>
              </a:rPr>
              <a:t>, 279 Ga. App. 247, 251 (630 SE2d 847) (2006)</a:t>
            </a:r>
            <a:r>
              <a:rPr lang="en-US" b="1" dirty="0"/>
              <a:t> (At the time the defendant fled from police officers, the officers were engaged in a proper first-tier encounter with him, and thus they were lawfully discharging their official duties. Nevertheless, the defendant's flight from that encounter did not obstruct or hinder the officers' discharge of their official duties, because the officers' duties during such a first-tier encounter did not include detaining the defendant or creating the impression that he was not free to leave</a:t>
            </a:r>
            <a:r>
              <a:rPr lang="en-US" b="1" dirty="0" smtClean="0"/>
              <a:t>.).</a:t>
            </a:r>
            <a:r>
              <a:rPr lang="en-US" b="1" dirty="0"/>
              <a:t> Because Walker's flight at that juncture did not constitute the additional offense of obstruction, his flight was not relevant to </a:t>
            </a:r>
            <a:r>
              <a:rPr lang="en-US" b="1" dirty="0" smtClean="0"/>
              <a:t>the</a:t>
            </a:r>
            <a:r>
              <a:rPr lang="en-US" b="1" dirty="0"/>
              <a:t> determination of whether the officer had reasonable suspicion of criminal activity when the officer escalated the encounter</a:t>
            </a:r>
          </a:p>
        </p:txBody>
      </p:sp>
    </p:spTree>
    <p:extLst>
      <p:ext uri="{BB962C8B-B14F-4D97-AF65-F5344CB8AC3E}">
        <p14:creationId xmlns:p14="http://schemas.microsoft.com/office/powerpoint/2010/main" val="283671098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t>
            </a:r>
            <a:r>
              <a:rPr lang="en-US" dirty="0" err="1"/>
              <a:t>i</a:t>
            </a:r>
            <a:r>
              <a:rPr lang="en-US" dirty="0"/>
              <a:t>]t is well established that </a:t>
            </a:r>
            <a:r>
              <a:rPr lang="en-US" dirty="0" smtClean="0"/>
              <a:t>mere </a:t>
            </a:r>
            <a:r>
              <a:rPr lang="en-US" dirty="0"/>
              <a:t>presence in an area of suspected crime is not enough to support a reasonable, particularized suspicion that the person is committing a crime. Moreover, an officer's feeling that a person is acting in a suspicious </a:t>
            </a:r>
            <a:r>
              <a:rPr lang="en-US" dirty="0" smtClean="0"/>
              <a:t>way </a:t>
            </a:r>
            <a:r>
              <a:rPr lang="en-US" dirty="0"/>
              <a:t>does not amount to a particularized and objective basis for suspecting him of criminal activity.</a:t>
            </a:r>
          </a:p>
          <a:p>
            <a:endParaRPr lang="en-US" dirty="0"/>
          </a:p>
        </p:txBody>
      </p:sp>
    </p:spTree>
    <p:extLst>
      <p:ext uri="{BB962C8B-B14F-4D97-AF65-F5344CB8AC3E}">
        <p14:creationId xmlns:p14="http://schemas.microsoft.com/office/powerpoint/2010/main" val="1874688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172200"/>
          </a:xfrm>
        </p:spPr>
        <p:txBody>
          <a:bodyPr>
            <a:normAutofit fontScale="92500" lnSpcReduction="20000"/>
          </a:bodyPr>
          <a:lstStyle/>
          <a:p>
            <a:pPr marL="0" indent="0">
              <a:buNone/>
            </a:pPr>
            <a:r>
              <a:rPr lang="en-US" dirty="0" smtClean="0"/>
              <a:t>Walker's </a:t>
            </a:r>
            <a:r>
              <a:rPr lang="en-US" dirty="0"/>
              <a:t>conduct] as indicating  a possible threat to his safety.” The officer did not so testify, however, and, in fact made no comment about any feelings about his personal safety that he had </a:t>
            </a:r>
            <a:r>
              <a:rPr lang="en-US" i="1" dirty="0"/>
              <a:t>before</a:t>
            </a:r>
            <a:r>
              <a:rPr lang="en-US" dirty="0"/>
              <a:t> he escalated the encounter to a second-tier Terry stop. Cf. </a:t>
            </a:r>
            <a:r>
              <a:rPr lang="en-US" i="1" dirty="0">
                <a:hlinkClick r:id="rId2"/>
              </a:rPr>
              <a:t>Santos v. State</a:t>
            </a:r>
            <a:r>
              <a:rPr lang="en-US" dirty="0">
                <a:hlinkClick r:id="rId2"/>
              </a:rPr>
              <a:t>, 306 Ga. App. 772, 775-776 (1) (703 SE2d 140) (2010)</a:t>
            </a:r>
            <a:r>
              <a:rPr lang="en-US" dirty="0"/>
              <a:t>(Where a person approached by an officer chose to stop and talk to the officer, rather than to end the encounter, and nervously fidgeted with his hands, put his hands in his pockets, removed his jacket and threw it on the patrol car, and continued to put his hands in his pockets after the officer told him to keep his hands where the officer could see them, and where the officer testified that he became concerned for his personal safety</a:t>
            </a:r>
          </a:p>
        </p:txBody>
      </p:sp>
    </p:spTree>
    <p:extLst>
      <p:ext uri="{BB962C8B-B14F-4D97-AF65-F5344CB8AC3E}">
        <p14:creationId xmlns:p14="http://schemas.microsoft.com/office/powerpoint/2010/main" val="395450737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dirty="0"/>
              <a:t>Thus, the second-tier encounter between Walker and the officer was unlawful for lack of articulable suspicion, and the seizure of the challenged evidence was directly and immediately related to the illegal detention.</a:t>
            </a:r>
          </a:p>
        </p:txBody>
      </p:sp>
    </p:spTree>
    <p:extLst>
      <p:ext uri="{BB962C8B-B14F-4D97-AF65-F5344CB8AC3E}">
        <p14:creationId xmlns:p14="http://schemas.microsoft.com/office/powerpoint/2010/main" val="32664298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indent="0">
              <a:buNone/>
            </a:pPr>
            <a:r>
              <a:rPr lang="en-US" sz="3600" b="1" dirty="0"/>
              <a:t>In its order denying Walker's motion to suppress the contraband, the trial court found that, as argued by the State, by pulling the contraband from his pocket and discarding it as he ran away from the officer, Walker “lost any [F]</a:t>
            </a:r>
            <a:r>
              <a:rPr lang="en-US" sz="3600" b="1" dirty="0" err="1"/>
              <a:t>ourth</a:t>
            </a:r>
            <a:r>
              <a:rPr lang="en-US" sz="3600" b="1" dirty="0"/>
              <a:t> [A]</a:t>
            </a:r>
            <a:r>
              <a:rPr lang="en-US" sz="3600" b="1" dirty="0" err="1"/>
              <a:t>mendment</a:t>
            </a:r>
            <a:r>
              <a:rPr lang="en-US" sz="3600" b="1" dirty="0"/>
              <a:t> protection, as [the contraband was] not recovered pursuant to a search but [was] picked up off the ground.”</a:t>
            </a:r>
          </a:p>
          <a:p>
            <a:endParaRPr lang="en-US" dirty="0"/>
          </a:p>
        </p:txBody>
      </p:sp>
    </p:spTree>
    <p:extLst>
      <p:ext uri="{BB962C8B-B14F-4D97-AF65-F5344CB8AC3E}">
        <p14:creationId xmlns:p14="http://schemas.microsoft.com/office/powerpoint/2010/main" val="166056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143000" y="1066800"/>
            <a:ext cx="7543800" cy="4114800"/>
          </a:xfrm>
        </p:spPr>
        <p:txBody>
          <a:bodyPr/>
          <a:lstStyle/>
          <a:p>
            <a:pPr algn="ctr">
              <a:buFont typeface="Wingdings" pitchFamily="2" charset="2"/>
              <a:buNone/>
            </a:pPr>
            <a:r>
              <a:rPr lang="en-US" sz="4200" dirty="0"/>
              <a:t>There are both </a:t>
            </a:r>
            <a:r>
              <a:rPr lang="en-US" sz="4200" u="sng" dirty="0">
                <a:solidFill>
                  <a:srgbClr val="C00000"/>
                </a:solidFill>
              </a:rPr>
              <a:t>objective</a:t>
            </a:r>
            <a:r>
              <a:rPr lang="en-US" sz="4200" dirty="0">
                <a:solidFill>
                  <a:srgbClr val="C00000"/>
                </a:solidFill>
              </a:rPr>
              <a:t> </a:t>
            </a:r>
          </a:p>
          <a:p>
            <a:pPr algn="ctr">
              <a:buFont typeface="Wingdings" pitchFamily="2" charset="2"/>
              <a:buNone/>
            </a:pPr>
            <a:r>
              <a:rPr lang="en-US" sz="4200" dirty="0"/>
              <a:t>and </a:t>
            </a:r>
            <a:r>
              <a:rPr lang="en-US" sz="4200" u="sng" dirty="0">
                <a:solidFill>
                  <a:srgbClr val="C00000"/>
                </a:solidFill>
              </a:rPr>
              <a:t>subjective</a:t>
            </a:r>
            <a:r>
              <a:rPr lang="en-US" sz="4200" dirty="0">
                <a:solidFill>
                  <a:srgbClr val="C00000"/>
                </a:solidFill>
              </a:rPr>
              <a:t> </a:t>
            </a:r>
            <a:r>
              <a:rPr lang="en-US" sz="4200" dirty="0"/>
              <a:t>“truths.”</a:t>
            </a:r>
          </a:p>
          <a:p>
            <a:pPr algn="ctr">
              <a:buFont typeface="Wingdings" pitchFamily="2" charset="2"/>
              <a:buNone/>
            </a:pPr>
            <a:endParaRPr lang="en-US" sz="4200" dirty="0"/>
          </a:p>
          <a:p>
            <a:pPr algn="ctr">
              <a:buFont typeface="Wingdings" pitchFamily="2" charset="2"/>
              <a:buNone/>
            </a:pPr>
            <a:r>
              <a:rPr lang="en-US" sz="3600" dirty="0"/>
              <a:t>People distort the objective truth into a subjective truth, for reasons of personal interest. </a:t>
            </a:r>
          </a:p>
          <a:p>
            <a:pPr algn="ctr">
              <a:buFont typeface="Wingdings" pitchFamily="2" charset="2"/>
              <a:buNone/>
            </a:pPr>
            <a:endParaRPr lang="en-US" sz="3600" dirty="0"/>
          </a:p>
          <a:p>
            <a:pPr algn="ctr">
              <a:buFont typeface="Wingdings" pitchFamily="2" charset="2"/>
              <a:buNone/>
            </a:pP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229600" cy="5897563"/>
          </a:xfrm>
        </p:spPr>
        <p:txBody>
          <a:bodyPr>
            <a:normAutofit fontScale="92500" lnSpcReduction="10000"/>
          </a:bodyPr>
          <a:lstStyle/>
          <a:p>
            <a:pPr marL="0" indent="0">
              <a:buNone/>
            </a:pPr>
            <a:r>
              <a:rPr lang="en-US" b="1" dirty="0"/>
              <a:t>While  it is true that a criminal defendant's voluntary abandonment of evidence can remove the taint of an illegal stop or arrest, it is equally true that for this to occur the abandonment must be truly voluntary and not merely the product of police misconduct</a:t>
            </a:r>
            <a:r>
              <a:rPr lang="en-US" b="1" dirty="0" smtClean="0"/>
              <a:t>.”</a:t>
            </a:r>
            <a:r>
              <a:rPr lang="en-US" b="1" dirty="0"/>
              <a:t> </a:t>
            </a:r>
            <a:r>
              <a:rPr lang="en-US" b="1" i="1" dirty="0">
                <a:hlinkClick r:id="rId2"/>
              </a:rPr>
              <a:t>United States v. Beck</a:t>
            </a:r>
            <a:r>
              <a:rPr lang="en-US" b="1" dirty="0">
                <a:hlinkClick r:id="rId2"/>
              </a:rPr>
              <a:t>, 602 F2d 726, 729-730 (II) (5th Cir., 1979)</a:t>
            </a:r>
            <a:r>
              <a:rPr lang="en-US" b="1" dirty="0"/>
              <a:t>. Where a person, who has been unlawfully detained, is motivated by the expectation of an impending arrest to throw away contraband, which agents of the State later collect, there is no </a:t>
            </a:r>
            <a:r>
              <a:rPr lang="en-US" b="1" i="1" dirty="0"/>
              <a:t>voluntary</a:t>
            </a:r>
            <a:r>
              <a:rPr lang="en-US" b="1" dirty="0"/>
              <a:t> abandonment of the contraband sufficient to dissipate the taint of the illegal detention. </a:t>
            </a:r>
          </a:p>
        </p:txBody>
      </p:sp>
    </p:spTree>
    <p:extLst>
      <p:ext uri="{BB962C8B-B14F-4D97-AF65-F5344CB8AC3E}">
        <p14:creationId xmlns:p14="http://schemas.microsoft.com/office/powerpoint/2010/main" val="19880746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762000"/>
            <a:ext cx="8229600" cy="5821363"/>
          </a:xfrm>
        </p:spPr>
        <p:txBody>
          <a:bodyPr>
            <a:normAutofit/>
          </a:bodyPr>
          <a:lstStyle/>
          <a:p>
            <a:pPr marL="0" indent="0">
              <a:buNone/>
            </a:pPr>
            <a:r>
              <a:rPr lang="en-US" b="1" dirty="0"/>
              <a:t>(Where police officers stopped an automobile without a reasonable suspicion of criminal activity, after which the occupants of the car threw a marijuana cigarette and a small plastic bag which contained more drugs and a syringe, the contraband was tainted by the illegal stop. The car's occupants' “acts of abandonment [did] not reflect the mere coincidental decision of [them] to discard their narcotics; it would be sheer fiction to presume they were caused by anything other than the illegal stop.”); </a:t>
            </a:r>
          </a:p>
        </p:txBody>
      </p:sp>
    </p:spTree>
    <p:extLst>
      <p:ext uri="{BB962C8B-B14F-4D97-AF65-F5344CB8AC3E}">
        <p14:creationId xmlns:p14="http://schemas.microsoft.com/office/powerpoint/2010/main" val="37516886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685800"/>
            <a:ext cx="8229600" cy="5973763"/>
          </a:xfrm>
        </p:spPr>
        <p:txBody>
          <a:bodyPr>
            <a:normAutofit fontScale="85000" lnSpcReduction="20000"/>
          </a:bodyPr>
          <a:lstStyle/>
          <a:p>
            <a:pPr marL="0" indent="0">
              <a:buNone/>
            </a:pPr>
            <a:r>
              <a:rPr lang="en-US" dirty="0" smtClean="0"/>
              <a:t>(</a:t>
            </a:r>
            <a:r>
              <a:rPr lang="en-US" sz="3500" b="1" dirty="0"/>
              <a:t>Where police officers arrested the defendant without probable cause, and then found drug paraphernalia in the back of the patrol car used to transport the defendant to jail, the habeas court correctly determined that the illegal arrest prompted the defendant to conceal the contraband in the police vehicle and, therefore, that the defendant did not voluntarily abandon the drug paraphernalia, which should have been excluded from evidence at the defendant's trial as the fruit of the unlawful arrest.).</a:t>
            </a:r>
            <a:r>
              <a:rPr lang="en-US" sz="3500" b="1" baseline="30000" dirty="0">
                <a:hlinkClick r:id="rId2"/>
              </a:rPr>
              <a:t>10</a:t>
            </a:r>
            <a:r>
              <a:rPr lang="en-US" sz="3500" b="1" dirty="0"/>
              <a:t> Again, there was no attenuation of the taint because the seizure of the challenged evidence was directly and immediately related to the illegal detention</a:t>
            </a:r>
            <a:r>
              <a:rPr lang="en-US" sz="3500" b="1" dirty="0" smtClean="0"/>
              <a:t>.</a:t>
            </a:r>
            <a:r>
              <a:rPr lang="en-US" sz="3500" b="1" dirty="0"/>
              <a:t/>
            </a:r>
            <a:br>
              <a:rPr lang="en-US" sz="3500" b="1" dirty="0"/>
            </a:br>
            <a:endParaRPr lang="en-US" sz="3500" b="1" dirty="0"/>
          </a:p>
        </p:txBody>
      </p:sp>
    </p:spTree>
    <p:extLst>
      <p:ext uri="{BB962C8B-B14F-4D97-AF65-F5344CB8AC3E}">
        <p14:creationId xmlns:p14="http://schemas.microsoft.com/office/powerpoint/2010/main" val="40353969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indent="0">
              <a:buNone/>
            </a:pPr>
            <a:r>
              <a:rPr lang="en-US" sz="4000" b="1" dirty="0"/>
              <a:t>Based on the foregoing, we conclude that the trial court erred in denying Walker's motion to suppress the evidence derived from the illegal second-tier detention. </a:t>
            </a:r>
            <a:r>
              <a:rPr lang="en-US" sz="4000" b="1" i="1" dirty="0" err="1">
                <a:hlinkClick r:id="rId2"/>
              </a:rPr>
              <a:t>Ewumi</a:t>
            </a:r>
            <a:r>
              <a:rPr lang="en-US" sz="4000" b="1" i="1" dirty="0">
                <a:hlinkClick r:id="rId2"/>
              </a:rPr>
              <a:t> v. State</a:t>
            </a:r>
            <a:r>
              <a:rPr lang="en-US" sz="4000" b="1" dirty="0">
                <a:hlinkClick r:id="rId2"/>
              </a:rPr>
              <a:t>, 315 Ga. App. at 660-661 (1)</a:t>
            </a:r>
            <a:r>
              <a:rPr lang="en-US" sz="4000" b="1" dirty="0"/>
              <a:t>; </a:t>
            </a:r>
            <a:r>
              <a:rPr lang="en-US" sz="4000" b="1" i="1" dirty="0">
                <a:hlinkClick r:id="rId3"/>
              </a:rPr>
              <a:t>Brown v. State</a:t>
            </a:r>
            <a:r>
              <a:rPr lang="en-US" sz="4000" b="1" dirty="0">
                <a:hlinkClick r:id="rId3"/>
              </a:rPr>
              <a:t>, 301 Ga. App. at 85-86</a:t>
            </a:r>
            <a:r>
              <a:rPr lang="en-US" sz="4000" b="1" dirty="0"/>
              <a:t>; </a:t>
            </a:r>
            <a:r>
              <a:rPr lang="en-US" sz="4000" b="1" i="1" dirty="0">
                <a:hlinkClick r:id="rId4"/>
              </a:rPr>
              <a:t>State v. Harris</a:t>
            </a:r>
            <a:r>
              <a:rPr lang="en-US" sz="4000" b="1" dirty="0">
                <a:hlinkClick r:id="rId4"/>
              </a:rPr>
              <a:t>, 261 Ga. App. at 122</a:t>
            </a:r>
            <a:r>
              <a:rPr lang="en-US" sz="4000" b="1" dirty="0"/>
              <a:t>.</a:t>
            </a:r>
          </a:p>
          <a:p>
            <a:endParaRPr lang="en-US" dirty="0"/>
          </a:p>
        </p:txBody>
      </p:sp>
    </p:spTree>
    <p:extLst>
      <p:ext uri="{BB962C8B-B14F-4D97-AF65-F5344CB8AC3E}">
        <p14:creationId xmlns:p14="http://schemas.microsoft.com/office/powerpoint/2010/main" val="26460372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4090412"/>
              </p:ext>
            </p:extLst>
          </p:nvPr>
        </p:nvGraphicFramePr>
        <p:xfrm>
          <a:off x="533401" y="304800"/>
          <a:ext cx="8153400" cy="5867400"/>
        </p:xfrm>
        <a:graphic>
          <a:graphicData uri="http://schemas.openxmlformats.org/drawingml/2006/table">
            <a:tbl>
              <a:tblPr/>
              <a:tblGrid>
                <a:gridCol w="8153400"/>
              </a:tblGrid>
              <a:tr h="5867400">
                <a:tc>
                  <a:txBody>
                    <a:bodyPr/>
                    <a:lstStyle/>
                    <a:p>
                      <a:r>
                        <a:rPr lang="en-US" sz="1800" b="1" dirty="0">
                          <a:solidFill>
                            <a:srgbClr val="000000"/>
                          </a:solidFill>
                          <a:effectLst/>
                          <a:latin typeface="Verdana"/>
                        </a:rPr>
                        <a:t>THE STATE v. ERNEST WALKER, SR.</a:t>
                      </a:r>
                      <a:r>
                        <a:rPr lang="en-US" sz="1400" dirty="0">
                          <a:solidFill>
                            <a:srgbClr val="000000"/>
                          </a:solidFill>
                          <a:effectLst/>
                          <a:latin typeface="Verdana"/>
                        </a:rPr>
                        <a:t/>
                      </a:r>
                      <a:br>
                        <a:rPr lang="en-US" sz="1400" dirty="0">
                          <a:solidFill>
                            <a:srgbClr val="000000"/>
                          </a:solidFill>
                          <a:effectLst/>
                          <a:latin typeface="Verdana"/>
                        </a:rPr>
                      </a:br>
                      <a:r>
                        <a:rPr lang="en-US" sz="1400" dirty="0">
                          <a:solidFill>
                            <a:srgbClr val="000000"/>
                          </a:solidFill>
                          <a:effectLst/>
                          <a:latin typeface="Verdana"/>
                        </a:rPr>
                        <a:t>S13C1793.</a:t>
                      </a:r>
                      <a:br>
                        <a:rPr lang="en-US" sz="1400" dirty="0">
                          <a:solidFill>
                            <a:srgbClr val="000000"/>
                          </a:solidFill>
                          <a:effectLst/>
                          <a:latin typeface="Verdana"/>
                        </a:rPr>
                      </a:br>
                      <a:r>
                        <a:rPr lang="en-US" sz="1400" dirty="0">
                          <a:solidFill>
                            <a:srgbClr val="000000"/>
                          </a:solidFill>
                          <a:effectLst/>
                          <a:latin typeface="Verdana"/>
                        </a:rPr>
                        <a:t>SUPREME COURT OF GEORGIA</a:t>
                      </a:r>
                      <a:br>
                        <a:rPr lang="en-US" sz="1400" dirty="0">
                          <a:solidFill>
                            <a:srgbClr val="000000"/>
                          </a:solidFill>
                          <a:effectLst/>
                          <a:latin typeface="Verdana"/>
                        </a:rPr>
                      </a:br>
                      <a:r>
                        <a:rPr lang="en-US" sz="1400" dirty="0">
                          <a:solidFill>
                            <a:srgbClr val="000000"/>
                          </a:solidFill>
                          <a:effectLst/>
                          <a:latin typeface="Verdana"/>
                        </a:rPr>
                        <a:t>2014 Ga. LEXIS 52</a:t>
                      </a:r>
                      <a:br>
                        <a:rPr lang="en-US" sz="1400" dirty="0">
                          <a:solidFill>
                            <a:srgbClr val="000000"/>
                          </a:solidFill>
                          <a:effectLst/>
                          <a:latin typeface="Verdana"/>
                        </a:rPr>
                      </a:br>
                      <a:r>
                        <a:rPr lang="en-US" sz="1400" dirty="0">
                          <a:solidFill>
                            <a:srgbClr val="000000"/>
                          </a:solidFill>
                          <a:effectLst/>
                          <a:latin typeface="Verdana"/>
                        </a:rPr>
                        <a:t/>
                      </a:r>
                      <a:br>
                        <a:rPr lang="en-US" sz="1400" dirty="0">
                          <a:solidFill>
                            <a:srgbClr val="000000"/>
                          </a:solidFill>
                          <a:effectLst/>
                          <a:latin typeface="Verdana"/>
                        </a:rPr>
                      </a:br>
                      <a:r>
                        <a:rPr lang="en-US" sz="1400" dirty="0">
                          <a:solidFill>
                            <a:srgbClr val="000000"/>
                          </a:solidFill>
                          <a:effectLst/>
                          <a:latin typeface="Verdana"/>
                        </a:rPr>
                        <a:t>January 6, 2014, Decided</a:t>
                      </a:r>
                      <a:br>
                        <a:rPr lang="en-US" sz="1400" dirty="0">
                          <a:solidFill>
                            <a:srgbClr val="000000"/>
                          </a:solidFill>
                          <a:effectLst/>
                          <a:latin typeface="Verdana"/>
                        </a:rPr>
                      </a:br>
                      <a:r>
                        <a:rPr lang="en-US" sz="1400" b="1" dirty="0">
                          <a:solidFill>
                            <a:srgbClr val="000000"/>
                          </a:solidFill>
                          <a:effectLst/>
                          <a:latin typeface="Verdana"/>
                        </a:rPr>
                        <a:t>NOTICE:</a:t>
                      </a:r>
                      <a:r>
                        <a:rPr lang="en-US" sz="1400" dirty="0">
                          <a:solidFill>
                            <a:srgbClr val="000000"/>
                          </a:solidFill>
                          <a:effectLst/>
                          <a:latin typeface="Verdana"/>
                        </a:rPr>
                        <a:t> DECISION WITHOUT PUBLISHED OPINION</a:t>
                      </a:r>
                      <a:br>
                        <a:rPr lang="en-US" sz="1400" dirty="0">
                          <a:solidFill>
                            <a:srgbClr val="000000"/>
                          </a:solidFill>
                          <a:effectLst/>
                          <a:latin typeface="Verdana"/>
                        </a:rPr>
                      </a:br>
                      <a:r>
                        <a:rPr lang="en-US" sz="1400" dirty="0">
                          <a:solidFill>
                            <a:srgbClr val="000000"/>
                          </a:solidFill>
                          <a:effectLst/>
                          <a:latin typeface="Verdana"/>
                        </a:rPr>
                        <a:t/>
                      </a:r>
                      <a:br>
                        <a:rPr lang="en-US" sz="1400" dirty="0">
                          <a:solidFill>
                            <a:srgbClr val="000000"/>
                          </a:solidFill>
                          <a:effectLst/>
                          <a:latin typeface="Verdana"/>
                        </a:rPr>
                      </a:br>
                      <a:r>
                        <a:rPr lang="en-US" sz="1400" b="1" dirty="0">
                          <a:solidFill>
                            <a:srgbClr val="000000"/>
                          </a:solidFill>
                          <a:effectLst/>
                          <a:latin typeface="Verdana"/>
                        </a:rPr>
                        <a:t>PRIOR HISTORY:</a:t>
                      </a:r>
                      <a:r>
                        <a:rPr lang="en-US" sz="1400" dirty="0">
                          <a:solidFill>
                            <a:srgbClr val="000000"/>
                          </a:solidFill>
                          <a:effectLst/>
                          <a:latin typeface="Verdana"/>
                        </a:rPr>
                        <a:t>  [*1] </a:t>
                      </a:r>
                      <a:br>
                        <a:rPr lang="en-US" sz="1400" dirty="0">
                          <a:solidFill>
                            <a:srgbClr val="000000"/>
                          </a:solidFill>
                          <a:effectLst/>
                          <a:latin typeface="Verdana"/>
                        </a:rPr>
                      </a:br>
                      <a:r>
                        <a:rPr lang="en-US" sz="1400" dirty="0">
                          <a:solidFill>
                            <a:srgbClr val="000000"/>
                          </a:solidFill>
                          <a:effectLst/>
                          <a:latin typeface="Verdana"/>
                        </a:rPr>
                        <a:t>Court of Appeals Case No. A13A0444.</a:t>
                      </a:r>
                      <a:br>
                        <a:rPr lang="en-US" sz="1400" dirty="0">
                          <a:solidFill>
                            <a:srgbClr val="000000"/>
                          </a:solidFill>
                          <a:effectLst/>
                          <a:latin typeface="Verdana"/>
                        </a:rPr>
                      </a:br>
                      <a:r>
                        <a:rPr lang="en-US" sz="1400" u="none" strike="noStrike" dirty="0">
                          <a:solidFill>
                            <a:srgbClr val="8F2B8C"/>
                          </a:solidFill>
                          <a:effectLst/>
                          <a:latin typeface="Verdana"/>
                          <a:hlinkClick r:id="rId2"/>
                        </a:rPr>
                        <a:t>Walker v. State, 323 Ga. App. 558, 747 S.E.2d 51, 2013 Ga. App. LEXIS 623 (2013)</a:t>
                      </a:r>
                      <a:r>
                        <a:rPr lang="en-US" sz="1400" dirty="0">
                          <a:solidFill>
                            <a:srgbClr val="000000"/>
                          </a:solidFill>
                          <a:effectLst/>
                          <a:latin typeface="Verdana"/>
                        </a:rPr>
                        <a:t/>
                      </a:r>
                      <a:br>
                        <a:rPr lang="en-US" sz="1400" dirty="0">
                          <a:solidFill>
                            <a:srgbClr val="000000"/>
                          </a:solidFill>
                          <a:effectLst/>
                          <a:latin typeface="Verdana"/>
                        </a:rPr>
                      </a:br>
                      <a:r>
                        <a:rPr lang="en-US" sz="1400" dirty="0">
                          <a:solidFill>
                            <a:srgbClr val="000000"/>
                          </a:solidFill>
                          <a:effectLst/>
                          <a:latin typeface="Verdana"/>
                        </a:rPr>
                        <a:t/>
                      </a:r>
                      <a:br>
                        <a:rPr lang="en-US" sz="1400" dirty="0">
                          <a:solidFill>
                            <a:srgbClr val="000000"/>
                          </a:solidFill>
                          <a:effectLst/>
                          <a:latin typeface="Verdana"/>
                        </a:rPr>
                      </a:br>
                      <a:r>
                        <a:rPr lang="en-US" sz="1400" b="1" dirty="0">
                          <a:solidFill>
                            <a:srgbClr val="000000"/>
                          </a:solidFill>
                          <a:effectLst/>
                          <a:latin typeface="Verdana"/>
                        </a:rPr>
                        <a:t>OPINION</a:t>
                      </a:r>
                      <a:r>
                        <a:rPr lang="en-US" sz="1400" dirty="0">
                          <a:solidFill>
                            <a:srgbClr val="000000"/>
                          </a:solidFill>
                          <a:effectLst/>
                          <a:latin typeface="Verdana"/>
                        </a:rPr>
                        <a:t/>
                      </a:r>
                      <a:br>
                        <a:rPr lang="en-US" sz="1400" dirty="0">
                          <a:solidFill>
                            <a:srgbClr val="000000"/>
                          </a:solidFill>
                          <a:effectLst/>
                          <a:latin typeface="Verdana"/>
                        </a:rPr>
                      </a:br>
                      <a:r>
                        <a:rPr lang="en-US" sz="1400" b="1" dirty="0">
                          <a:solidFill>
                            <a:srgbClr val="C00000"/>
                          </a:solidFill>
                          <a:effectLst/>
                          <a:latin typeface="Verdana"/>
                        </a:rPr>
                        <a:t>The Supreme Court today granted the writ of </a:t>
                      </a:r>
                      <a:r>
                        <a:rPr lang="en-US" sz="1400" b="1" dirty="0" err="1">
                          <a:solidFill>
                            <a:srgbClr val="C00000"/>
                          </a:solidFill>
                          <a:effectLst/>
                          <a:latin typeface="Verdana"/>
                        </a:rPr>
                        <a:t>certioari</a:t>
                      </a:r>
                      <a:r>
                        <a:rPr lang="en-US" sz="1400" b="1" dirty="0">
                          <a:solidFill>
                            <a:srgbClr val="C00000"/>
                          </a:solidFill>
                          <a:effectLst/>
                          <a:latin typeface="Verdana"/>
                        </a:rPr>
                        <a:t> in this case. All the Justices concur, except </a:t>
                      </a:r>
                      <a:r>
                        <a:rPr lang="en-US" sz="1400" b="1" dirty="0" err="1">
                          <a:solidFill>
                            <a:srgbClr val="C00000"/>
                          </a:solidFill>
                          <a:effectLst/>
                          <a:latin typeface="Verdana"/>
                        </a:rPr>
                        <a:t>Benham</a:t>
                      </a:r>
                      <a:r>
                        <a:rPr lang="en-US" sz="1400" b="1" dirty="0">
                          <a:solidFill>
                            <a:srgbClr val="C00000"/>
                          </a:solidFill>
                          <a:effectLst/>
                          <a:latin typeface="Verdana"/>
                        </a:rPr>
                        <a:t>, J., who dissents.</a:t>
                      </a:r>
                    </a:p>
                    <a:p>
                      <a:r>
                        <a:rPr lang="en-US" sz="1400" b="1" dirty="0">
                          <a:solidFill>
                            <a:srgbClr val="C00000"/>
                          </a:solidFill>
                          <a:effectLst/>
                          <a:latin typeface="Verdana"/>
                        </a:rPr>
                        <a:t>This case will be assigned to the April 2014 oral argument calendar automatically under </a:t>
                      </a:r>
                      <a:r>
                        <a:rPr lang="en-US" sz="1400" b="1" u="none" strike="noStrike" dirty="0">
                          <a:solidFill>
                            <a:srgbClr val="C00000"/>
                          </a:solidFill>
                          <a:effectLst/>
                          <a:latin typeface="Verdana"/>
                          <a:hlinkClick r:id="rId3"/>
                        </a:rPr>
                        <a:t>Supreme Court Rule 50(2)</a:t>
                      </a:r>
                      <a:r>
                        <a:rPr lang="en-US" sz="1400" b="1" dirty="0">
                          <a:solidFill>
                            <a:srgbClr val="C00000"/>
                          </a:solidFill>
                          <a:effectLst/>
                          <a:latin typeface="Verdana"/>
                        </a:rPr>
                        <a:t>, as amended September 13, 1996. Oral argument is mandatory in granted certiorari cases.</a:t>
                      </a:r>
                    </a:p>
                    <a:p>
                      <a:r>
                        <a:rPr lang="en-US" sz="1400" dirty="0">
                          <a:solidFill>
                            <a:srgbClr val="000000"/>
                          </a:solidFill>
                          <a:effectLst/>
                          <a:latin typeface="Verdana"/>
                        </a:rPr>
                        <a:t>This Court is particularly concerned with the following issue or issues:</a:t>
                      </a:r>
                    </a:p>
                    <a:p>
                      <a:r>
                        <a:rPr lang="en-US" sz="1400" dirty="0">
                          <a:solidFill>
                            <a:srgbClr val="000000"/>
                          </a:solidFill>
                          <a:effectLst/>
                          <a:latin typeface="Verdana"/>
                        </a:rPr>
                        <a:t>Did the Court of Appeals err when it reversed the denial of Walker's motion to suppress?(a) Was Walker seized within the meaning of the </a:t>
                      </a:r>
                      <a:r>
                        <a:rPr lang="en-US" sz="1400" u="none" strike="noStrike" dirty="0">
                          <a:solidFill>
                            <a:srgbClr val="8F2B8C"/>
                          </a:solidFill>
                          <a:effectLst/>
                          <a:latin typeface="Verdana"/>
                          <a:hlinkClick r:id="rId4"/>
                        </a:rPr>
                        <a:t>Fourth Amendment</a:t>
                      </a:r>
                      <a:r>
                        <a:rPr lang="en-US" sz="1400" dirty="0">
                          <a:solidFill>
                            <a:srgbClr val="000000"/>
                          </a:solidFill>
                          <a:effectLst/>
                          <a:latin typeface="Verdana"/>
                        </a:rPr>
                        <a:t> by the time he dropped the cocaine? See </a:t>
                      </a:r>
                      <a:r>
                        <a:rPr lang="en-US" sz="1400" i="1" u="none" strike="noStrike" dirty="0">
                          <a:solidFill>
                            <a:srgbClr val="8F2B8C"/>
                          </a:solidFill>
                          <a:effectLst/>
                          <a:latin typeface="Verdana"/>
                          <a:hlinkClick r:id="rId5"/>
                        </a:rPr>
                        <a:t>California v. </a:t>
                      </a:r>
                      <a:r>
                        <a:rPr lang="en-US" sz="1400" i="1" u="none" strike="noStrike" dirty="0" err="1">
                          <a:solidFill>
                            <a:srgbClr val="8F2B8C"/>
                          </a:solidFill>
                          <a:effectLst/>
                          <a:latin typeface="Verdana"/>
                          <a:hlinkClick r:id="rId5"/>
                        </a:rPr>
                        <a:t>Hodari</a:t>
                      </a:r>
                      <a:r>
                        <a:rPr lang="en-US" sz="1400" i="1" u="none" strike="noStrike" dirty="0">
                          <a:solidFill>
                            <a:srgbClr val="8F2B8C"/>
                          </a:solidFill>
                          <a:effectLst/>
                          <a:latin typeface="Verdana"/>
                          <a:hlinkClick r:id="rId5"/>
                        </a:rPr>
                        <a:t> D</a:t>
                      </a:r>
                      <a:r>
                        <a:rPr lang="en-US" sz="1400" u="none" strike="noStrike" dirty="0">
                          <a:solidFill>
                            <a:srgbClr val="8F2B8C"/>
                          </a:solidFill>
                          <a:effectLst/>
                          <a:latin typeface="Verdana"/>
                          <a:hlinkClick r:id="rId5"/>
                        </a:rPr>
                        <a:t>., 499 U.S. 621 (111 </a:t>
                      </a:r>
                      <a:r>
                        <a:rPr lang="en-US" sz="1400" u="none" strike="noStrike" dirty="0" err="1">
                          <a:solidFill>
                            <a:srgbClr val="8F2B8C"/>
                          </a:solidFill>
                          <a:effectLst/>
                          <a:latin typeface="Verdana"/>
                          <a:hlinkClick r:id="rId5"/>
                        </a:rPr>
                        <a:t>SCt</a:t>
                      </a:r>
                      <a:r>
                        <a:rPr lang="en-US" sz="1400" u="none" strike="noStrike" dirty="0">
                          <a:solidFill>
                            <a:srgbClr val="8F2B8C"/>
                          </a:solidFill>
                          <a:effectLst/>
                          <a:latin typeface="Verdana"/>
                          <a:hlinkClick r:id="rId5"/>
                        </a:rPr>
                        <a:t> 1547, 113 LE2d 690) (1991)</a:t>
                      </a:r>
                      <a:r>
                        <a:rPr lang="en-US" sz="1400" dirty="0">
                          <a:solidFill>
                            <a:srgbClr val="000000"/>
                          </a:solidFill>
                          <a:effectLst/>
                          <a:latin typeface="Verdana"/>
                        </a:rPr>
                        <a:t>; </a:t>
                      </a:r>
                      <a:r>
                        <a:rPr lang="en-US" sz="1400" i="1" u="none" strike="noStrike" dirty="0">
                          <a:solidFill>
                            <a:srgbClr val="8F2B8C"/>
                          </a:solidFill>
                          <a:effectLst/>
                          <a:latin typeface="Verdana"/>
                          <a:hlinkClick r:id="rId6"/>
                        </a:rPr>
                        <a:t>Gray v. State</a:t>
                      </a:r>
                      <a:r>
                        <a:rPr lang="en-US" sz="1400" u="none" strike="noStrike" dirty="0">
                          <a:solidFill>
                            <a:srgbClr val="8F2B8C"/>
                          </a:solidFill>
                          <a:effectLst/>
                          <a:latin typeface="Verdana"/>
                          <a:hlinkClick r:id="rId6"/>
                        </a:rPr>
                        <a:t>, 254 Ga. App. 487, 488 (1) (562 SE2d 712) (2002)</a:t>
                      </a:r>
                      <a:r>
                        <a:rPr lang="en-US" sz="1400" dirty="0">
                          <a:solidFill>
                            <a:srgbClr val="000000"/>
                          </a:solidFill>
                          <a:effectLst/>
                          <a:latin typeface="Verdana"/>
                        </a:rPr>
                        <a:t>.</a:t>
                      </a:r>
                    </a:p>
                    <a:p>
                      <a:r>
                        <a:rPr lang="en-US" sz="1400" dirty="0">
                          <a:solidFill>
                            <a:srgbClr val="000000"/>
                          </a:solidFill>
                          <a:effectLst/>
                          <a:latin typeface="Verdana"/>
                        </a:rPr>
                        <a:t>(b) If so, was his seizure justified by a reasonable, articulable suspicion of criminal activity?</a:t>
                      </a:r>
                    </a:p>
                    <a:p>
                      <a:r>
                        <a:rPr lang="en-US" sz="1400" dirty="0">
                          <a:solidFill>
                            <a:srgbClr val="000000"/>
                          </a:solidFill>
                          <a:effectLst/>
                          <a:latin typeface="Verdana"/>
                        </a:rPr>
                        <a:t>Briefs should be submitted only on these points. See </a:t>
                      </a:r>
                      <a:r>
                        <a:rPr lang="en-US" sz="1400" u="none" strike="noStrike" dirty="0">
                          <a:solidFill>
                            <a:srgbClr val="8F2B8C"/>
                          </a:solidFill>
                          <a:effectLst/>
                          <a:latin typeface="Verdana"/>
                          <a:hlinkClick r:id="rId7"/>
                        </a:rPr>
                        <a:t>Supreme Court Rule 45</a:t>
                      </a:r>
                      <a:r>
                        <a:rPr lang="en-US" sz="1400" dirty="0">
                          <a:solidFill>
                            <a:srgbClr val="000000"/>
                          </a:solidFill>
                          <a:effectLst/>
                          <a:latin typeface="Verdana"/>
                        </a:rPr>
                        <a:t>.</a:t>
                      </a:r>
                    </a:p>
                  </a:txBody>
                  <a:tcPr marL="0" marR="0" marT="0" marB="0" anchor="ctr">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457200" y="22479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407308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(1) communication between police and citizens involving no coercion or detention and therefore without the compass of the </a:t>
            </a:r>
            <a:r>
              <a:rPr lang="en-US" b="1" dirty="0">
                <a:hlinkClick r:id="rId2"/>
              </a:rPr>
              <a:t>Fourth Amendment</a:t>
            </a:r>
            <a:r>
              <a:rPr lang="en-US" b="1" dirty="0"/>
              <a:t>, (2) brief seizures that must be supported by reasonable suspicion, and (3) full-scale arrests that must be supported by probable cause. </a:t>
            </a:r>
          </a:p>
        </p:txBody>
      </p:sp>
    </p:spTree>
    <p:extLst>
      <p:ext uri="{BB962C8B-B14F-4D97-AF65-F5344CB8AC3E}">
        <p14:creationId xmlns:p14="http://schemas.microsoft.com/office/powerpoint/2010/main" val="296878356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In the first tier, police officers may approach citizens, ask for identification, and freely question the citizen without any basis or belief that the citizen is involved in criminal activity, as long as the officers do not detain the citizen or create the impression that the citizen may not leave.</a:t>
            </a:r>
          </a:p>
        </p:txBody>
      </p:sp>
    </p:spTree>
    <p:extLst>
      <p:ext uri="{BB962C8B-B14F-4D97-AF65-F5344CB8AC3E}">
        <p14:creationId xmlns:p14="http://schemas.microsoft.com/office/powerpoint/2010/main" val="40580418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The second tier occurs when the officer actually conducts a brief investigative … stop of the citizen [under </a:t>
            </a:r>
            <a:r>
              <a:rPr lang="en-US" b="1" i="1" dirty="0">
                <a:hlinkClick r:id="rId2"/>
              </a:rPr>
              <a:t>Terry v. Ohio</a:t>
            </a:r>
            <a:r>
              <a:rPr lang="en-US" b="1" dirty="0">
                <a:hlinkClick r:id="rId2"/>
              </a:rPr>
              <a:t>, 392 U. S. 1 (88 </a:t>
            </a:r>
            <a:r>
              <a:rPr lang="en-US" b="1" dirty="0" err="1">
                <a:hlinkClick r:id="rId2"/>
              </a:rPr>
              <a:t>SCt</a:t>
            </a:r>
            <a:r>
              <a:rPr lang="en-US" b="1" dirty="0">
                <a:hlinkClick r:id="rId2"/>
              </a:rPr>
              <a:t> 1868, 20 LE2d 889) (1968)</a:t>
            </a:r>
            <a:r>
              <a:rPr lang="en-US" b="1" dirty="0"/>
              <a:t>]. In this level, a police officer, even in the absence of probable cause, may stop persons and detain them briefly, when the officer has a particularized and objective basis for suspecting the persons are involved in criminal activity. … </a:t>
            </a:r>
            <a:r>
              <a:rPr lang="en-US" b="1" i="1" baseline="30000" dirty="0">
                <a:hlinkClick r:id="rId3"/>
              </a:rPr>
              <a:t>HN3</a:t>
            </a:r>
            <a:r>
              <a:rPr lang="en-US" b="1" dirty="0"/>
              <a:t> To make a second-tier stop, … </a:t>
            </a:r>
          </a:p>
        </p:txBody>
      </p:sp>
    </p:spTree>
    <p:extLst>
      <p:ext uri="{BB962C8B-B14F-4D97-AF65-F5344CB8AC3E}">
        <p14:creationId xmlns:p14="http://schemas.microsoft.com/office/powerpoint/2010/main" val="9930820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72200"/>
          </a:xfrm>
        </p:spPr>
        <p:txBody>
          <a:bodyPr>
            <a:normAutofit/>
          </a:bodyPr>
          <a:lstStyle/>
          <a:p>
            <a:pPr marL="0" indent="0">
              <a:buNone/>
            </a:pPr>
            <a:r>
              <a:rPr lang="en-US" b="1" dirty="0" smtClean="0"/>
              <a:t>A police </a:t>
            </a:r>
            <a:r>
              <a:rPr lang="en-US" b="1" dirty="0"/>
              <a:t>officer must possess more than a subjective, </a:t>
            </a:r>
            <a:r>
              <a:rPr lang="en-US" b="1" dirty="0" err="1"/>
              <a:t>unparticularized</a:t>
            </a:r>
            <a:r>
              <a:rPr lang="en-US" b="1" dirty="0"/>
              <a:t> suspicion or hunch. The officer's action must be justified by specific and articulable facts which, taken together with rational inferences from those facts, reasonably warrant intrusion. Further, the court must be able to determine that the detention was neither arbitrary nor harassing. … Moreover, in determining whether the stop was justified by reasonable suspicion, the totality of the circumstances — the whole picture — must be taken into account.</a:t>
            </a:r>
          </a:p>
          <a:p>
            <a:endParaRPr lang="en-US" b="1" dirty="0"/>
          </a:p>
        </p:txBody>
      </p:sp>
    </p:spTree>
    <p:extLst>
      <p:ext uri="{BB962C8B-B14F-4D97-AF65-F5344CB8AC3E}">
        <p14:creationId xmlns:p14="http://schemas.microsoft.com/office/powerpoint/2010/main" val="345857038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Walker V. State</a:t>
            </a:r>
            <a:r>
              <a:rPr lang="en-US" dirty="0"/>
              <a:t/>
            </a:r>
            <a:br>
              <a:rPr lang="en-US" dirty="0"/>
            </a:br>
            <a:r>
              <a:rPr lang="en-US" dirty="0"/>
              <a:t>322 Ga. App. </a:t>
            </a:r>
            <a:r>
              <a:rPr lang="en-US" dirty="0" smtClean="0"/>
              <a:t>821 (June 12</a:t>
            </a:r>
            <a:r>
              <a:rPr lang="en-US" baseline="30000" dirty="0" smtClean="0"/>
              <a:t>th</a:t>
            </a:r>
            <a:r>
              <a:rPr lang="en-US" dirty="0" smtClean="0"/>
              <a:t> 2013)</a:t>
            </a:r>
            <a:endParaRPr lang="en-US" dirty="0"/>
          </a:p>
        </p:txBody>
      </p:sp>
      <p:sp>
        <p:nvSpPr>
          <p:cNvPr id="3" name="Content Placeholder 2"/>
          <p:cNvSpPr>
            <a:spLocks noGrp="1"/>
          </p:cNvSpPr>
          <p:nvPr>
            <p:ph idx="1"/>
          </p:nvPr>
        </p:nvSpPr>
        <p:spPr/>
        <p:txBody>
          <a:bodyPr/>
          <a:lstStyle/>
          <a:p>
            <a:pPr marL="0" indent="0">
              <a:buNone/>
            </a:pPr>
            <a:r>
              <a:rPr lang="en-US" b="1" dirty="0"/>
              <a:t>Walker first argues that the stop of his car was illegal, because Chapeau was using the alleged window tint violation as a pretext for the traffic stop in the hopes of finding drugs. This argument finds no support in the law.</a:t>
            </a:r>
          </a:p>
          <a:p>
            <a:pPr marL="0" indent="0">
              <a:buNone/>
            </a:pPr>
            <a:endParaRPr lang="en-US" b="1" dirty="0"/>
          </a:p>
        </p:txBody>
      </p:sp>
    </p:spTree>
    <p:extLst>
      <p:ext uri="{BB962C8B-B14F-4D97-AF65-F5344CB8AC3E}">
        <p14:creationId xmlns:p14="http://schemas.microsoft.com/office/powerpoint/2010/main" val="287652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143000" y="1066800"/>
            <a:ext cx="7543800" cy="5105400"/>
          </a:xfrm>
        </p:spPr>
        <p:txBody>
          <a:bodyPr/>
          <a:lstStyle/>
          <a:p>
            <a:pPr algn="ctr">
              <a:buFont typeface="Wingdings" pitchFamily="2" charset="2"/>
              <a:buNone/>
            </a:pPr>
            <a:r>
              <a:rPr lang="en-US" sz="4000" dirty="0"/>
              <a:t>We first must distinguish </a:t>
            </a:r>
          </a:p>
          <a:p>
            <a:pPr algn="ctr">
              <a:buFont typeface="Wingdings" pitchFamily="2" charset="2"/>
              <a:buNone/>
            </a:pPr>
            <a:r>
              <a:rPr lang="en-US" sz="4000" u="sng" dirty="0">
                <a:solidFill>
                  <a:srgbClr val="C00000"/>
                </a:solidFill>
              </a:rPr>
              <a:t>truth</a:t>
            </a:r>
            <a:r>
              <a:rPr lang="en-US" sz="4000" dirty="0"/>
              <a:t> from </a:t>
            </a:r>
            <a:r>
              <a:rPr lang="en-US" sz="4000" u="sng" dirty="0">
                <a:solidFill>
                  <a:srgbClr val="C00000"/>
                </a:solidFill>
              </a:rPr>
              <a:t>belief</a:t>
            </a:r>
            <a:r>
              <a:rPr lang="en-US" sz="4000" dirty="0"/>
              <a:t>.</a:t>
            </a:r>
          </a:p>
          <a:p>
            <a:pPr algn="ctr">
              <a:buFont typeface="Wingdings" pitchFamily="2" charset="2"/>
              <a:buNone/>
            </a:pPr>
            <a:endParaRPr lang="en-US" sz="4000" dirty="0"/>
          </a:p>
          <a:p>
            <a:pPr algn="ctr">
              <a:buFont typeface="Wingdings" pitchFamily="2" charset="2"/>
              <a:buNone/>
            </a:pPr>
            <a:r>
              <a:rPr lang="en-US" sz="4000" dirty="0"/>
              <a:t>What we believe is our </a:t>
            </a:r>
            <a:r>
              <a:rPr lang="en-US" sz="4000" dirty="0">
                <a:solidFill>
                  <a:srgbClr val="C00000"/>
                </a:solidFill>
              </a:rPr>
              <a:t>“truth.” </a:t>
            </a:r>
            <a:r>
              <a:rPr lang="en-US" sz="4000" dirty="0"/>
              <a:t>What we </a:t>
            </a:r>
            <a:r>
              <a:rPr lang="en-US" sz="4000" dirty="0">
                <a:solidFill>
                  <a:srgbClr val="C00000"/>
                </a:solidFill>
              </a:rPr>
              <a:t>“know” </a:t>
            </a:r>
            <a:r>
              <a:rPr lang="en-US" sz="4000" dirty="0"/>
              <a:t>determines our beliefs.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err="1">
                <a:hlinkClick r:id="rId2"/>
              </a:rPr>
              <a:t>Whren</a:t>
            </a:r>
            <a:r>
              <a:rPr lang="en-US" b="1" i="1" dirty="0">
                <a:hlinkClick r:id="rId2"/>
              </a:rPr>
              <a:t> v. United States</a:t>
            </a:r>
            <a:r>
              <a:rPr lang="en-US" b="1" dirty="0">
                <a:hlinkClick r:id="rId2"/>
              </a:rPr>
              <a:t>, 517 U. S. 806 (116 </a:t>
            </a:r>
            <a:r>
              <a:rPr lang="en-US" b="1" dirty="0" err="1">
                <a:hlinkClick r:id="rId2"/>
              </a:rPr>
              <a:t>SCt</a:t>
            </a:r>
            <a:r>
              <a:rPr lang="en-US" b="1" dirty="0">
                <a:hlinkClick r:id="rId2"/>
              </a:rPr>
              <a:t> 1769, 135 LE2d 89) (1996)</a:t>
            </a:r>
            <a:r>
              <a:rPr lang="en-US" b="1" dirty="0"/>
              <a:t>, the United States Supreme Court held that </a:t>
            </a:r>
            <a:r>
              <a:rPr lang="en-US" b="1" i="1" baseline="30000" dirty="0">
                <a:hlinkClick r:id="rId3"/>
              </a:rPr>
              <a:t>HN4</a:t>
            </a:r>
            <a:r>
              <a:rPr lang="en-US" b="1" dirty="0"/>
              <a:t> when an officer witnesses a traffic offense, the resulting traffic stop does not violate the </a:t>
            </a:r>
            <a:r>
              <a:rPr lang="en-US" b="1" dirty="0">
                <a:hlinkClick r:id="rId4"/>
              </a:rPr>
              <a:t>Fourth Amendment</a:t>
            </a:r>
            <a:r>
              <a:rPr lang="en-US" b="1" dirty="0"/>
              <a:t> even if the officer has ulterior motives in initiating the stop. Thus, where a traffic stop is based on a police officer's observation of “even a minor traffic violation, a suppression motion arguing that the stop was </a:t>
            </a:r>
            <a:r>
              <a:rPr lang="en-US" b="1" dirty="0" err="1"/>
              <a:t>pretextual</a:t>
            </a:r>
            <a:r>
              <a:rPr lang="en-US" b="1" dirty="0"/>
              <a:t> must fail.”</a:t>
            </a:r>
          </a:p>
        </p:txBody>
      </p:sp>
    </p:spTree>
    <p:extLst>
      <p:ext uri="{BB962C8B-B14F-4D97-AF65-F5344CB8AC3E}">
        <p14:creationId xmlns:p14="http://schemas.microsoft.com/office/powerpoint/2010/main" val="295639916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a:t>
            </a:r>
            <a:r>
              <a:rPr lang="en-US" b="1" dirty="0"/>
              <a:t>the standard for measuring </a:t>
            </a:r>
            <a:r>
              <a:rPr lang="en-US" b="1" dirty="0" err="1"/>
              <a:t>pretextual</a:t>
            </a:r>
            <a:r>
              <a:rPr lang="en-US" b="1" dirty="0"/>
              <a:t> stops is” whether the officer had a valid basis for the stop, “not whether the officer's primary motivation for stopping a car was to interdict drugs</a:t>
            </a:r>
            <a:r>
              <a:rPr lang="en-US" b="1" dirty="0" smtClean="0"/>
              <a:t>”</a:t>
            </a:r>
            <a:endParaRPr lang="en-US" b="1" dirty="0"/>
          </a:p>
        </p:txBody>
      </p:sp>
    </p:spTree>
    <p:extLst>
      <p:ext uri="{BB962C8B-B14F-4D97-AF65-F5344CB8AC3E}">
        <p14:creationId xmlns:p14="http://schemas.microsoft.com/office/powerpoint/2010/main" val="16254148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buNone/>
            </a:pPr>
            <a:r>
              <a:rPr lang="en-US" b="1" dirty="0"/>
              <a:t>Here, the evidence showed that Chapeau </a:t>
            </a:r>
            <a:r>
              <a:rPr lang="en-US" b="1" dirty="0" smtClean="0"/>
              <a:t>(1</a:t>
            </a:r>
            <a:r>
              <a:rPr lang="en-US" b="1" dirty="0"/>
              <a:t>) stopped Walker's car because he believed (correctly) that the car's window tint violated state law. And because the officer had a valid basis for the stopping of Walker's car, that stop did not violate the </a:t>
            </a:r>
            <a:r>
              <a:rPr lang="en-US" b="1" dirty="0">
                <a:hlinkClick r:id="rId2"/>
              </a:rPr>
              <a:t>Fourth Amendment</a:t>
            </a:r>
            <a:r>
              <a:rPr lang="en-US" b="1" dirty="0"/>
              <a:t>. </a:t>
            </a:r>
            <a:r>
              <a:rPr lang="en-US" b="1" i="1" dirty="0">
                <a:hlinkClick r:id="rId3"/>
              </a:rPr>
              <a:t>Quick</a:t>
            </a:r>
            <a:r>
              <a:rPr lang="en-US" b="1" dirty="0">
                <a:hlinkClick r:id="rId3"/>
              </a:rPr>
              <a:t>, supra.</a:t>
            </a:r>
            <a:r>
              <a:rPr lang="en-US" b="1" dirty="0"/>
              <a:t> See also </a:t>
            </a:r>
            <a:r>
              <a:rPr lang="en-US" b="1" i="1" dirty="0">
                <a:hlinkClick r:id="rId4"/>
              </a:rPr>
              <a:t>Gonzalez</a:t>
            </a:r>
            <a:r>
              <a:rPr lang="en-US" b="1" dirty="0">
                <a:hlinkClick r:id="rId4"/>
              </a:rPr>
              <a:t>, supra at 779 (1)</a:t>
            </a:r>
            <a:r>
              <a:rPr lang="en-US" b="1" dirty="0"/>
              <a:t> (rejecting defendant's argument that the stop of his car for a traffic violation was illegal “because officers followed him with the admitted intent of stopping him for a traffic violation so that they could conduct a drug investigation”).</a:t>
            </a:r>
          </a:p>
          <a:p>
            <a:pPr marL="0" indent="0">
              <a:buNone/>
            </a:pPr>
            <a:endParaRPr lang="en-US" b="1" dirty="0"/>
          </a:p>
        </p:txBody>
      </p:sp>
    </p:spTree>
    <p:extLst>
      <p:ext uri="{BB962C8B-B14F-4D97-AF65-F5344CB8AC3E}">
        <p14:creationId xmlns:p14="http://schemas.microsoft.com/office/powerpoint/2010/main" val="385459174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400800"/>
          </a:xfrm>
        </p:spPr>
        <p:txBody>
          <a:bodyPr>
            <a:normAutofit fontScale="92500" lnSpcReduction="10000"/>
          </a:bodyPr>
          <a:lstStyle/>
          <a:p>
            <a:pPr marL="0" indent="0">
              <a:buNone/>
            </a:pPr>
            <a:r>
              <a:rPr lang="en-US" b="1" dirty="0"/>
              <a:t>As a general rule, </a:t>
            </a:r>
            <a:r>
              <a:rPr lang="en-US" b="1" i="1" baseline="30000" dirty="0">
                <a:hlinkClick r:id="rId2"/>
              </a:rPr>
              <a:t>HN5</a:t>
            </a:r>
            <a:r>
              <a:rPr lang="en-US" b="1" dirty="0"/>
              <a:t> an officer who has initiated a valid traffic stop may detain the driver only so long as is necessary to accomplish the [*825]  purpose of the stop. </a:t>
            </a:r>
            <a:r>
              <a:rPr lang="en-US" b="1" i="1" dirty="0">
                <a:hlinkClick r:id="rId3"/>
              </a:rPr>
              <a:t>Young v. State</a:t>
            </a:r>
            <a:r>
              <a:rPr lang="en-US" b="1" dirty="0">
                <a:hlinkClick r:id="rId3"/>
              </a:rPr>
              <a:t>, 310 Ga. App. 270, 272 (712 SE2d 652) (2011)</a:t>
            </a:r>
            <a:r>
              <a:rPr lang="en-US" b="1" dirty="0"/>
              <a:t> (“[o]</a:t>
            </a:r>
            <a:r>
              <a:rPr lang="en-US" b="1" dirty="0" err="1"/>
              <a:t>nce</a:t>
            </a:r>
            <a:r>
              <a:rPr lang="en-US" b="1" dirty="0"/>
              <a:t> a valid traffic stop has  [***8] been effected, the </a:t>
            </a:r>
            <a:r>
              <a:rPr lang="en-US" b="1" dirty="0">
                <a:hlinkClick r:id="rId4"/>
              </a:rPr>
              <a:t>Fourth Amendment</a:t>
            </a:r>
            <a:r>
              <a:rPr lang="en-US" b="1" dirty="0"/>
              <a:t> prohibits the officer from unreasonably prolonging the stop beyond the time required to fulfill the purpose of the stop”). Thus, “[a] seizure that is justified solely by the interest in issuing a warning ticket to the driver can become unlawful if it is prolonged beyond the time reasonably required to complete that mission.” </a:t>
            </a:r>
            <a:r>
              <a:rPr lang="en-US" b="1" i="1" dirty="0">
                <a:hlinkClick r:id="rId5"/>
              </a:rPr>
              <a:t>Illinois v. </a:t>
            </a:r>
            <a:r>
              <a:rPr lang="en-US" b="1" i="1" dirty="0" err="1">
                <a:hlinkClick r:id="rId5"/>
              </a:rPr>
              <a:t>Caballes</a:t>
            </a:r>
            <a:r>
              <a:rPr lang="en-US" b="1" dirty="0">
                <a:hlinkClick r:id="rId5"/>
              </a:rPr>
              <a:t>, 543 U. S. 405, 407 (125 </a:t>
            </a:r>
            <a:r>
              <a:rPr lang="en-US" b="1" dirty="0" err="1">
                <a:hlinkClick r:id="rId5"/>
              </a:rPr>
              <a:t>SCt</a:t>
            </a:r>
            <a:r>
              <a:rPr lang="en-US" b="1" dirty="0">
                <a:hlinkClick r:id="rId5"/>
              </a:rPr>
              <a:t> 834, 160 LE2d 842) (2005)</a:t>
            </a:r>
            <a:r>
              <a:rPr lang="en-US" b="1" dirty="0"/>
              <a:t>.</a:t>
            </a:r>
          </a:p>
          <a:p>
            <a:endParaRPr lang="en-US" dirty="0"/>
          </a:p>
        </p:txBody>
      </p:sp>
    </p:spTree>
    <p:extLst>
      <p:ext uri="{BB962C8B-B14F-4D97-AF65-F5344CB8AC3E}">
        <p14:creationId xmlns:p14="http://schemas.microsoft.com/office/powerpoint/2010/main" val="10883785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lnSpcReduction="10000"/>
          </a:bodyPr>
          <a:lstStyle/>
          <a:p>
            <a:pPr marL="0" indent="0">
              <a:buNone/>
            </a:pPr>
            <a:r>
              <a:rPr lang="en-US" b="1" dirty="0"/>
              <a:t>In this case, Walker contends that Chapeau illegally prolonged the traffic stop by requiring him to exit the car; asking him a number of questions that were unrelated to the window tint violation; interrupting the writing of the warning to change his portable radio; and delaying the retrieval of his window tint testing equipment until several minutes into the stop. This evidence, however, does not demand a finding that Chapeau illegally prolonged Walker's detention.</a:t>
            </a:r>
          </a:p>
          <a:p>
            <a:pPr marL="0" indent="0">
              <a:buNone/>
            </a:pPr>
            <a:endParaRPr lang="en-US" dirty="0"/>
          </a:p>
        </p:txBody>
      </p:sp>
    </p:spTree>
    <p:extLst>
      <p:ext uri="{BB962C8B-B14F-4D97-AF65-F5344CB8AC3E}">
        <p14:creationId xmlns:p14="http://schemas.microsoft.com/office/powerpoint/2010/main" val="384858838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
            <a:ext cx="8229600" cy="6553200"/>
          </a:xfrm>
        </p:spPr>
        <p:txBody>
          <a:bodyPr>
            <a:normAutofit lnSpcReduction="10000"/>
          </a:bodyPr>
          <a:lstStyle/>
          <a:p>
            <a:pPr marL="0" indent="0">
              <a:buNone/>
            </a:pPr>
            <a:r>
              <a:rPr lang="en-US" b="1" dirty="0"/>
              <a:t>A police officer's request that a driver exit his car to speak with the officer represents a legitimate “extension of the constitutionally valid detention resulting from [a] traffic stop.” </a:t>
            </a:r>
            <a:r>
              <a:rPr lang="en-US" b="1" i="1" dirty="0" err="1">
                <a:hlinkClick r:id="rId2"/>
              </a:rPr>
              <a:t>Salmeron</a:t>
            </a:r>
            <a:r>
              <a:rPr lang="en-US" b="1" i="1" dirty="0">
                <a:hlinkClick r:id="rId2"/>
              </a:rPr>
              <a:t> v. State</a:t>
            </a:r>
            <a:r>
              <a:rPr lang="en-US" b="1" dirty="0">
                <a:hlinkClick r:id="rId2"/>
              </a:rPr>
              <a:t>, 280 Ga. 735, 737 (1) (632 SE2d 645) (2006)</a:t>
            </a:r>
            <a:r>
              <a:rPr lang="en-US" b="1" dirty="0"/>
              <a:t>. Additionally, “so long as the questioning </a:t>
            </a:r>
            <a:r>
              <a:rPr lang="en-US" b="1" dirty="0" smtClean="0"/>
              <a:t>does </a:t>
            </a:r>
            <a:r>
              <a:rPr lang="en-US" b="1" dirty="0"/>
              <a:t>not unreasonably prolong the </a:t>
            </a:r>
            <a:r>
              <a:rPr lang="en-US" b="1" dirty="0" smtClean="0"/>
              <a:t>detention” </a:t>
            </a:r>
            <a:r>
              <a:rPr lang="en-US" b="1" dirty="0"/>
              <a:t>an officer may “question the vehicle's driver … during the course of the stop, and even … ask questions unrelated to the purpose of a valid traffic stop.” (Punctuation and footnote omitted.) </a:t>
            </a:r>
            <a:r>
              <a:rPr lang="en-US" b="1" i="1" dirty="0">
                <a:hlinkClick r:id="rId3"/>
              </a:rPr>
              <a:t>Young</a:t>
            </a:r>
            <a:r>
              <a:rPr lang="en-US" b="1" dirty="0">
                <a:hlinkClick r:id="rId3"/>
              </a:rPr>
              <a:t>, supra at 272-273</a:t>
            </a:r>
            <a:r>
              <a:rPr lang="en-US" b="1" dirty="0"/>
              <a:t>. In determining whether such questioning impermissibly prolonged a traffic stop, </a:t>
            </a:r>
          </a:p>
        </p:txBody>
      </p:sp>
    </p:spTree>
    <p:extLst>
      <p:ext uri="{BB962C8B-B14F-4D97-AF65-F5344CB8AC3E}">
        <p14:creationId xmlns:p14="http://schemas.microsoft.com/office/powerpoint/2010/main" val="65728625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fontScale="85000" lnSpcReduction="10000"/>
          </a:bodyPr>
          <a:lstStyle/>
          <a:p>
            <a:pPr marL="0" indent="0">
              <a:buNone/>
            </a:pPr>
            <a:r>
              <a:rPr lang="en-US" b="1" dirty="0"/>
              <a:t>“the dispositive factor … is not the nature or subject of the officer's questioning, but whether that questioning took place during [the driver's] otherwise lawful detention for committing the traffic violations in the officer's presence.” </a:t>
            </a:r>
            <a:r>
              <a:rPr lang="en-US" b="1" i="1" dirty="0" err="1">
                <a:hlinkClick r:id="rId2"/>
              </a:rPr>
              <a:t>Salmeron</a:t>
            </a:r>
            <a:r>
              <a:rPr lang="en-US" b="1" dirty="0">
                <a:hlinkClick r:id="rId2"/>
              </a:rPr>
              <a:t>, supra at 736 (1)</a:t>
            </a:r>
            <a:r>
              <a:rPr lang="en-US" b="1" dirty="0"/>
              <a:t>. Similarly, any other incidental conduct of the officer, such as retrieving necessary items from his patrol car, will not impermissibly prolong the stop and result in an illegal detention as long as the officer is working to accomplish the purpose of the traffic stop. </a:t>
            </a:r>
            <a:r>
              <a:rPr lang="en-US" b="1" dirty="0">
                <a:hlinkClick r:id="rId2"/>
              </a:rPr>
              <a:t>Id. at 736</a:t>
            </a:r>
            <a:r>
              <a:rPr lang="en-US" b="1" dirty="0"/>
              <a:t>. See </a:t>
            </a:r>
            <a:r>
              <a:rPr lang="en-US" b="1" dirty="0" err="1"/>
              <a:t>also</a:t>
            </a:r>
            <a:r>
              <a:rPr lang="en-US" b="1" i="1" dirty="0" err="1">
                <a:hlinkClick r:id="rId3"/>
              </a:rPr>
              <a:t>Young</a:t>
            </a:r>
            <a:r>
              <a:rPr lang="en-US" b="1" dirty="0">
                <a:hlinkClick r:id="rId3"/>
              </a:rPr>
              <a:t>, supra at 272</a:t>
            </a:r>
            <a:r>
              <a:rPr lang="en-US" b="1" dirty="0"/>
              <a:t> (“a </a:t>
            </a:r>
            <a:r>
              <a:rPr lang="en-US" b="1" dirty="0" smtClean="0"/>
              <a:t>reasonable </a:t>
            </a:r>
            <a:r>
              <a:rPr lang="en-US" b="1" dirty="0"/>
              <a:t>time to conduct a traffic stop includes the time necessary for the officer to run a computer check on the validity of the driver's license and registration, and to check for outstanding warrants and/or criminal histories  </a:t>
            </a:r>
            <a:r>
              <a:rPr lang="en-US" b="1" dirty="0" smtClean="0"/>
              <a:t>on </a:t>
            </a:r>
            <a:r>
              <a:rPr lang="en-US" b="1" dirty="0"/>
              <a:t>the driver and other occupants”) </a:t>
            </a:r>
          </a:p>
          <a:p>
            <a:endParaRPr lang="en-US" dirty="0"/>
          </a:p>
        </p:txBody>
      </p:sp>
    </p:spTree>
    <p:extLst>
      <p:ext uri="{BB962C8B-B14F-4D97-AF65-F5344CB8AC3E}">
        <p14:creationId xmlns:p14="http://schemas.microsoft.com/office/powerpoint/2010/main" val="14225754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72200"/>
          </a:xfrm>
        </p:spPr>
        <p:txBody>
          <a:bodyPr>
            <a:normAutofit lnSpcReduction="10000"/>
          </a:bodyPr>
          <a:lstStyle/>
          <a:p>
            <a:pPr marL="0" indent="0">
              <a:buNone/>
            </a:pPr>
            <a:r>
              <a:rPr lang="en-US" b="1" dirty="0"/>
              <a:t>Here, Chapeau testified that </a:t>
            </a:r>
            <a:r>
              <a:rPr lang="en-US" b="1" dirty="0" smtClean="0"/>
              <a:t>(2</a:t>
            </a:r>
            <a:r>
              <a:rPr lang="en-US" b="1" dirty="0"/>
              <a:t>) all of the “delaying” conduct that Walker complains of, including the questions unrelated to the window tint, the changing of his portable radio, and the attempted retrieval of his window tint testing equipment, occurred during the time Chapeau was obtaining the information necessary to complete the warning he planned to issue Walker. In its order denying the  motion to suppress, the trial court specifically found Chapeau's testimony on these issues credible, and we are bound by that finding. </a:t>
            </a:r>
          </a:p>
        </p:txBody>
      </p:sp>
    </p:spTree>
    <p:extLst>
      <p:ext uri="{BB962C8B-B14F-4D97-AF65-F5344CB8AC3E}">
        <p14:creationId xmlns:p14="http://schemas.microsoft.com/office/powerpoint/2010/main" val="151062065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1219200"/>
            <a:ext cx="8229600" cy="4953000"/>
          </a:xfrm>
        </p:spPr>
        <p:txBody>
          <a:bodyPr/>
          <a:lstStyle/>
          <a:p>
            <a:pPr algn="ctr" eaLnBrk="1" hangingPunct="1">
              <a:buFontTx/>
              <a:buNone/>
            </a:pPr>
            <a:r>
              <a:rPr lang="en-US" altLang="en-US" smtClean="0"/>
              <a:t>The Supreme Court, recognizing that law enforcement officers face an “inordinate risk” of assault during traffic stops, has held that once a motor vehicle has been lawfully stopped for a traffic violation, a police officer may order the driver to get out of the vehicle without violating the 4</a:t>
            </a:r>
            <a:r>
              <a:rPr lang="en-US" altLang="en-US" baseline="30000" smtClean="0"/>
              <a:t>th</a:t>
            </a:r>
            <a:r>
              <a:rPr lang="en-US" altLang="en-US" smtClean="0"/>
              <a:t> Amendment. </a:t>
            </a:r>
          </a:p>
        </p:txBody>
      </p:sp>
    </p:spTree>
    <p:extLst>
      <p:ext uri="{BB962C8B-B14F-4D97-AF65-F5344CB8AC3E}">
        <p14:creationId xmlns:p14="http://schemas.microsoft.com/office/powerpoint/2010/main" val="15202171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304800"/>
            <a:ext cx="8229600" cy="6324600"/>
          </a:xfrm>
        </p:spPr>
        <p:txBody>
          <a:bodyPr/>
          <a:lstStyle/>
          <a:p>
            <a:pPr eaLnBrk="1" hangingPunct="1">
              <a:buFontTx/>
              <a:buNone/>
            </a:pPr>
            <a:r>
              <a:rPr lang="en-US" altLang="en-US" sz="2800" i="1" u="sng" smtClean="0"/>
              <a:t>Pennsylvania vs. Mimms</a:t>
            </a:r>
            <a:r>
              <a:rPr lang="en-US" altLang="en-US" sz="2800" smtClean="0"/>
              <a:t>: Importantly, the Supreme Court has extended the rule announced in </a:t>
            </a:r>
            <a:r>
              <a:rPr lang="en-US" altLang="en-US" sz="2800" i="1" u="sng" smtClean="0"/>
              <a:t>Mimms</a:t>
            </a:r>
            <a:r>
              <a:rPr lang="en-US" altLang="en-US" sz="2800" smtClean="0"/>
              <a:t> and held that an officer making a traffic stop may order passengers to exit the vehicle.</a:t>
            </a:r>
          </a:p>
          <a:p>
            <a:pPr eaLnBrk="1" hangingPunct="1">
              <a:buFontTx/>
              <a:buNone/>
            </a:pPr>
            <a:endParaRPr lang="en-US" altLang="en-US" sz="2800" smtClean="0"/>
          </a:p>
          <a:p>
            <a:pPr eaLnBrk="1" hangingPunct="1">
              <a:buFontTx/>
              <a:buNone/>
            </a:pPr>
            <a:r>
              <a:rPr lang="en-US" altLang="en-US" sz="2800" i="1" u="sng" smtClean="0"/>
              <a:t>Maryland vs. Wilson</a:t>
            </a:r>
            <a:r>
              <a:rPr lang="en-US" altLang="en-US" sz="2800" smtClean="0"/>
              <a:t>: Even so, we have observed that an officer’s actions during a traffic stop must be reasonable related in scope to the circumstances which justified the interference in the first place and that the duration of the traffic stop must be limited to the time necessary to effectuate the purpose. </a:t>
            </a:r>
            <a:endParaRPr lang="en-US" altLang="en-US" sz="2800" i="1" u="sng" smtClean="0"/>
          </a:p>
        </p:txBody>
      </p:sp>
    </p:spTree>
    <p:extLst>
      <p:ext uri="{BB962C8B-B14F-4D97-AF65-F5344CB8AC3E}">
        <p14:creationId xmlns:p14="http://schemas.microsoft.com/office/powerpoint/2010/main" val="303792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914400" y="1828800"/>
            <a:ext cx="7543800" cy="3124200"/>
          </a:xfrm>
        </p:spPr>
        <p:txBody>
          <a:bodyPr/>
          <a:lstStyle/>
          <a:p>
            <a:pPr algn="ctr">
              <a:buFont typeface="Wingdings" pitchFamily="2" charset="2"/>
              <a:buNone/>
            </a:pPr>
            <a:r>
              <a:rPr lang="en-US" sz="4200"/>
              <a:t>Objective certainty and personal realization do not always track well because of personal bias.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304800"/>
            <a:ext cx="8229600" cy="6324600"/>
          </a:xfrm>
        </p:spPr>
        <p:txBody>
          <a:bodyPr/>
          <a:lstStyle/>
          <a:p>
            <a:pPr eaLnBrk="1" hangingPunct="1">
              <a:buFontTx/>
              <a:buNone/>
            </a:pPr>
            <a:r>
              <a:rPr lang="en-US" altLang="en-US" sz="2800" i="1" u="sng" smtClean="0"/>
              <a:t>United States vs. Purcell</a:t>
            </a:r>
            <a:r>
              <a:rPr lang="en-US" altLang="en-US" sz="2800" smtClean="0"/>
              <a:t>: In other words, the traffic stop may not last any longer than necessary to process the traffic violation unless there is articulable suspicion of other illegal activity. Only unrelated questions which unreasonably prolong the detention are unlawful; detention, not questioning, is the evil at which </a:t>
            </a:r>
            <a:r>
              <a:rPr lang="en-US" altLang="en-US" sz="2800" i="1" smtClean="0"/>
              <a:t>Terry’s</a:t>
            </a:r>
            <a:r>
              <a:rPr lang="en-US" altLang="en-US" sz="2800" smtClean="0"/>
              <a:t> prohibition is aimed. Questions which do not extend to duration of the initial seizure do not exceed the scope of an otherwise constitutional traffic stop. In addition, it is well established that officers conducting a traffic stop may take such steps as are reasonably necessary to protect their personal safety. </a:t>
            </a:r>
            <a:endParaRPr lang="en-US" altLang="en-US" sz="2800" i="1" u="sng" smtClean="0"/>
          </a:p>
        </p:txBody>
      </p:sp>
    </p:spTree>
    <p:extLst>
      <p:ext uri="{BB962C8B-B14F-4D97-AF65-F5344CB8AC3E}">
        <p14:creationId xmlns:p14="http://schemas.microsoft.com/office/powerpoint/2010/main" val="27111082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685800"/>
            <a:ext cx="8229600" cy="6400800"/>
          </a:xfrm>
        </p:spPr>
        <p:txBody>
          <a:bodyPr/>
          <a:lstStyle/>
          <a:p>
            <a:pPr eaLnBrk="1" hangingPunct="1">
              <a:lnSpc>
                <a:spcPct val="90000"/>
              </a:lnSpc>
              <a:buFontTx/>
              <a:buNone/>
            </a:pPr>
            <a:r>
              <a:rPr lang="en-US" altLang="en-US" sz="2400" smtClean="0"/>
              <a:t>The issue properly before this Court is whether, during a lawful detention, an officer may ask for permission to search a stopped driver's vehicle. The officer can. </a:t>
            </a:r>
            <a:r>
              <a:rPr lang="en-US" altLang="en-US" sz="2400" b="1" smtClean="0"/>
              <a:t>Bibbins</a:t>
            </a:r>
            <a:r>
              <a:rPr lang="en-US" altLang="en-US" sz="2400" smtClean="0"/>
              <a:t> was validly detained for a traffic violation. The law enforcement officer, before writing a citation and while still holding </a:t>
            </a:r>
            <a:r>
              <a:rPr lang="en-US" altLang="en-US" sz="2400" b="1" smtClean="0"/>
              <a:t>Bibbins'</a:t>
            </a:r>
            <a:r>
              <a:rPr lang="en-US" altLang="en-US" sz="2400" smtClean="0"/>
              <a:t> driver's license, asked him if he would consent to a search of his car for any contraband. In doing so, did not violate the Fourth Amendment of the Constitution of the United States. The issue is controlled by </a:t>
            </a:r>
            <a:r>
              <a:rPr lang="en-US" altLang="en-US" sz="2400" i="1" smtClean="0"/>
              <a:t>Muehler v. Mena</a:t>
            </a:r>
            <a:r>
              <a:rPr lang="en-US" altLang="en-US" sz="2400" smtClean="0"/>
              <a:t>, 544 U. S. 93 (125 S. Ct. 1465, 161 LE2d 299) (2005). That opinion specifically notes that police officers may ask a lawfully detained person for consent to search. Thus, as </a:t>
            </a:r>
            <a:r>
              <a:rPr lang="en-US" altLang="en-US" sz="2400" b="1" smtClean="0"/>
              <a:t>Bibbins</a:t>
            </a:r>
            <a:r>
              <a:rPr lang="en-US" altLang="en-US" sz="2400" smtClean="0"/>
              <a:t> was lawfully detained, the request to search did not violate the Fourth Amendment, the Court of Appeals did not err in so ruling, and this Court should affirm that decision. </a:t>
            </a:r>
          </a:p>
        </p:txBody>
      </p:sp>
    </p:spTree>
    <p:extLst>
      <p:ext uri="{BB962C8B-B14F-4D97-AF65-F5344CB8AC3E}">
        <p14:creationId xmlns:p14="http://schemas.microsoft.com/office/powerpoint/2010/main" val="24277827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NASH v. THE STATE. DAVIS v. THE STATE</a:t>
            </a:r>
            <a:r>
              <a:rPr lang="en-US" dirty="0" smtClean="0"/>
              <a:t>.</a:t>
            </a:r>
            <a:r>
              <a:rPr lang="en-US" dirty="0"/>
              <a:t> 323 Ga. App. </a:t>
            </a:r>
            <a:r>
              <a:rPr lang="en-US" dirty="0" smtClean="0"/>
              <a:t>438 July 16</a:t>
            </a:r>
            <a:r>
              <a:rPr lang="en-US" baseline="30000" dirty="0" smtClean="0"/>
              <a:t>th</a:t>
            </a:r>
            <a:r>
              <a:rPr lang="en-US" dirty="0" smtClean="0"/>
              <a:t> 2013</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57200" y="1295400"/>
            <a:ext cx="8229600" cy="5105400"/>
          </a:xfrm>
        </p:spPr>
        <p:txBody>
          <a:bodyPr/>
          <a:lstStyle/>
          <a:p>
            <a:pPr marL="0" indent="0">
              <a:buNone/>
            </a:pPr>
            <a:endParaRPr lang="en-US" dirty="0"/>
          </a:p>
        </p:txBody>
      </p:sp>
    </p:spTree>
    <p:extLst>
      <p:ext uri="{BB962C8B-B14F-4D97-AF65-F5344CB8AC3E}">
        <p14:creationId xmlns:p14="http://schemas.microsoft.com/office/powerpoint/2010/main" val="240945283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200" y="76200"/>
            <a:ext cx="8439355" cy="1534075"/>
          </a:xfrm>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a:xfrm>
            <a:off x="228600" y="1143001"/>
            <a:ext cx="8839200" cy="5562600"/>
          </a:xfrm>
        </p:spPr>
        <p:txBody>
          <a:bodyPr>
            <a:normAutofit/>
          </a:bodyPr>
          <a:lstStyle/>
          <a:p>
            <a:pPr>
              <a:buFont typeface="Wingdings" panose="05000000000000000000" pitchFamily="2" charset="2"/>
              <a:buChar char="q"/>
            </a:pPr>
            <a:r>
              <a:rPr lang="en-US" sz="2800" b="1" dirty="0"/>
              <a:t>When a driver brings his vehicle to a stop as a result </a:t>
            </a:r>
            <a:r>
              <a:rPr lang="en-US" sz="2800" b="1" dirty="0" smtClean="0"/>
              <a:t>of a </a:t>
            </a:r>
            <a:r>
              <a:rPr lang="en-US" sz="2800" b="1" dirty="0"/>
              <a:t>request or show of authority by a law enforcement officer, the </a:t>
            </a:r>
            <a:r>
              <a:rPr lang="en-US" sz="2800" b="1" dirty="0" smtClean="0"/>
              <a:t>officer effectively </a:t>
            </a:r>
            <a:r>
              <a:rPr lang="en-US" sz="2800" b="1" dirty="0"/>
              <a:t>seizes the vehicle and “‘everyone in the vehicle,’ the driver and </a:t>
            </a:r>
            <a:r>
              <a:rPr lang="en-US" sz="2800" b="1" dirty="0" smtClean="0"/>
              <a:t>all </a:t>
            </a:r>
            <a:r>
              <a:rPr lang="fr-FR" sz="2800" b="1" dirty="0" err="1" smtClean="0"/>
              <a:t>passengers</a:t>
            </a:r>
            <a:r>
              <a:rPr lang="fr-FR" sz="2800" b="1" dirty="0"/>
              <a:t>.” Arizona v. Johnson, 555 U.S. 323, 327 (129 </a:t>
            </a:r>
            <a:r>
              <a:rPr lang="fr-FR" sz="2800" b="1" dirty="0" err="1"/>
              <a:t>SCt</a:t>
            </a:r>
            <a:r>
              <a:rPr lang="fr-FR" sz="2800" b="1" dirty="0"/>
              <a:t> 781, 172 </a:t>
            </a:r>
            <a:r>
              <a:rPr lang="fr-FR" sz="2800" b="1" dirty="0" smtClean="0"/>
              <a:t>LE2d </a:t>
            </a:r>
            <a:r>
              <a:rPr lang="en-US" sz="2800" b="1" dirty="0" smtClean="0"/>
              <a:t>694</a:t>
            </a:r>
            <a:r>
              <a:rPr lang="en-US" sz="2800" b="1" dirty="0"/>
              <a:t>) (2009</a:t>
            </a:r>
            <a:r>
              <a:rPr lang="en-US" sz="2800" b="1" dirty="0" smtClean="0"/>
              <a:t>). </a:t>
            </a:r>
            <a:r>
              <a:rPr lang="en-US" sz="2800" b="1" dirty="0"/>
              <a:t>Such a seizure ordinarily is unreasonable, </a:t>
            </a:r>
            <a:r>
              <a:rPr lang="en-US" sz="2800" b="1" dirty="0" smtClean="0"/>
              <a:t>and hence </a:t>
            </a:r>
            <a:r>
              <a:rPr lang="en-US" sz="2800" b="1" dirty="0"/>
              <a:t>unconstitutional, absent individualized suspicion.</a:t>
            </a:r>
            <a:endParaRPr lang="en-US" sz="2800" b="1" dirty="0" smtClean="0"/>
          </a:p>
          <a:p>
            <a:pPr>
              <a:buFont typeface="Wingdings" panose="05000000000000000000" pitchFamily="2" charset="2"/>
              <a:buChar char="q"/>
            </a:pPr>
            <a:r>
              <a:rPr lang="en-US" sz="2800" b="1" dirty="0" smtClean="0"/>
              <a:t>Then, there are those times when the police and citizens have contact that falls outside the realm of Tier 1, 2 or 3.  </a:t>
            </a:r>
            <a:endParaRPr lang="en-US" sz="2800" b="1"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153</a:t>
            </a:fld>
            <a:endParaRPr lang="en-US" smtClean="0"/>
          </a:p>
        </p:txBody>
      </p:sp>
    </p:spTree>
    <p:extLst>
      <p:ext uri="{BB962C8B-B14F-4D97-AF65-F5344CB8AC3E}">
        <p14:creationId xmlns:p14="http://schemas.microsoft.com/office/powerpoint/2010/main" val="347792514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b="1" dirty="0" smtClean="0">
                <a:solidFill>
                  <a:srgbClr val="000000"/>
                </a:solidFill>
              </a:rPr>
              <a:t>Other police – citizen encounters?</a:t>
            </a:r>
          </a:p>
        </p:txBody>
      </p:sp>
      <p:sp>
        <p:nvSpPr>
          <p:cNvPr id="2" name="Content Placeholder 1"/>
          <p:cNvSpPr>
            <a:spLocks noGrp="1"/>
          </p:cNvSpPr>
          <p:nvPr>
            <p:ph idx="1"/>
          </p:nvPr>
        </p:nvSpPr>
        <p:spPr/>
        <p:txBody>
          <a:bodyPr>
            <a:normAutofit/>
          </a:bodyPr>
          <a:lstStyle/>
          <a:p>
            <a:pPr marL="0" indent="0">
              <a:buNone/>
            </a:pPr>
            <a:r>
              <a:rPr lang="en-US" b="1" dirty="0"/>
              <a:t>The United States Supreme Court has recognized, however, a </a:t>
            </a:r>
            <a:r>
              <a:rPr lang="en-US" b="1" dirty="0" smtClean="0"/>
              <a:t>narrow exception </a:t>
            </a:r>
            <a:r>
              <a:rPr lang="en-US" b="1" dirty="0"/>
              <a:t>to the individualized suspicion requirement for vehicle stops </a:t>
            </a:r>
            <a:r>
              <a:rPr lang="en-US" b="1" dirty="0" smtClean="0"/>
              <a:t>made pursuant </a:t>
            </a:r>
            <a:r>
              <a:rPr lang="en-US" b="1" dirty="0"/>
              <a:t>to a “plan embodying explicit, neutral limitations on the conduct </a:t>
            </a:r>
            <a:r>
              <a:rPr lang="en-US" b="1" dirty="0" smtClean="0"/>
              <a:t>of individual </a:t>
            </a:r>
            <a:r>
              <a:rPr lang="en-US" b="1" dirty="0"/>
              <a:t>officers</a:t>
            </a:r>
            <a:r>
              <a:rPr lang="en-US" b="1" dirty="0" smtClean="0"/>
              <a:t>.” </a:t>
            </a:r>
            <a:r>
              <a:rPr lang="en-US" b="1" dirty="0"/>
              <a:t>Brown v. Texas, 443 U.S. 47, 51 (99 </a:t>
            </a:r>
            <a:r>
              <a:rPr lang="en-US" b="1" dirty="0" err="1"/>
              <a:t>SCt</a:t>
            </a:r>
            <a:r>
              <a:rPr lang="en-US" b="1" dirty="0"/>
              <a:t> 2637, 61 </a:t>
            </a:r>
            <a:r>
              <a:rPr lang="en-US" b="1" dirty="0" smtClean="0"/>
              <a:t>LE2d 357</a:t>
            </a:r>
            <a:r>
              <a:rPr lang="en-US" b="1" dirty="0"/>
              <a:t>) (1979)</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154</a:t>
            </a:fld>
            <a:endParaRPr lang="en-US" smtClean="0"/>
          </a:p>
        </p:txBody>
      </p:sp>
    </p:spTree>
    <p:extLst>
      <p:ext uri="{BB962C8B-B14F-4D97-AF65-F5344CB8AC3E}">
        <p14:creationId xmlns:p14="http://schemas.microsoft.com/office/powerpoint/2010/main" val="294926035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a:xfrm>
            <a:off x="76200" y="1219200"/>
            <a:ext cx="8915400" cy="5791200"/>
          </a:xfrm>
        </p:spPr>
        <p:txBody>
          <a:bodyPr>
            <a:normAutofit fontScale="85000" lnSpcReduction="20000"/>
          </a:bodyPr>
          <a:lstStyle/>
          <a:p>
            <a:pPr>
              <a:buFont typeface="Wingdings" panose="05000000000000000000" pitchFamily="2" charset="2"/>
              <a:buChar char="q"/>
            </a:pPr>
            <a:r>
              <a:rPr lang="en-US" b="1" dirty="0"/>
              <a:t>Under this checkpoint exception, the reasonableness of the </a:t>
            </a:r>
            <a:r>
              <a:rPr lang="en-US" b="1" dirty="0" smtClean="0"/>
              <a:t>initial stop </a:t>
            </a:r>
            <a:r>
              <a:rPr lang="en-US" b="1" dirty="0"/>
              <a:t>depends not on individualized suspicion that the driver has committed </a:t>
            </a:r>
            <a:r>
              <a:rPr lang="en-US" b="1" dirty="0" smtClean="0"/>
              <a:t>a traffic </a:t>
            </a:r>
            <a:r>
              <a:rPr lang="en-US" b="1" dirty="0"/>
              <a:t>violation or other wrongdoing, but instead on the balance between </a:t>
            </a:r>
            <a:r>
              <a:rPr lang="en-US" b="1" dirty="0" smtClean="0"/>
              <a:t>the public </a:t>
            </a:r>
            <a:r>
              <a:rPr lang="en-US" b="1" dirty="0"/>
              <a:t>interest served by the checkpoint program and the right of individuals </a:t>
            </a:r>
            <a:r>
              <a:rPr lang="en-US" b="1" dirty="0" smtClean="0"/>
              <a:t>to personal </a:t>
            </a:r>
            <a:r>
              <a:rPr lang="en-US" b="1" dirty="0"/>
              <a:t>security free from arbitrary and oppressive interference by </a:t>
            </a:r>
            <a:r>
              <a:rPr lang="en-US" b="1" dirty="0" smtClean="0"/>
              <a:t>government Officials…</a:t>
            </a:r>
          </a:p>
          <a:p>
            <a:pPr>
              <a:buFont typeface="Wingdings" panose="05000000000000000000" pitchFamily="2" charset="2"/>
              <a:buChar char="q"/>
            </a:pPr>
            <a:r>
              <a:rPr lang="en-US" b="1" dirty="0" smtClean="0"/>
              <a:t>Applying </a:t>
            </a:r>
            <a:r>
              <a:rPr lang="en-US" b="1" dirty="0"/>
              <a:t>this balancing test, the Supreme Court approved </a:t>
            </a:r>
            <a:r>
              <a:rPr lang="en-US" b="1" dirty="0" smtClean="0"/>
              <a:t>checkpoint programs </a:t>
            </a:r>
            <a:r>
              <a:rPr lang="en-US" b="1" dirty="0"/>
              <a:t>designed to intercept illegal immigrants near the border</a:t>
            </a:r>
            <a:r>
              <a:rPr lang="en-US" b="1" dirty="0" smtClean="0"/>
              <a:t>,… </a:t>
            </a:r>
            <a:r>
              <a:rPr lang="en-US" b="1" dirty="0"/>
              <a:t>to keep unlicensed drivers and unsafe vehicles </a:t>
            </a:r>
            <a:r>
              <a:rPr lang="en-US" b="1" dirty="0" smtClean="0"/>
              <a:t>off [the road]. </a:t>
            </a:r>
            <a:r>
              <a:rPr lang="en-US" b="1" dirty="0"/>
              <a:t>Typically </a:t>
            </a:r>
            <a:r>
              <a:rPr lang="en-US" b="1" dirty="0" smtClean="0"/>
              <a:t>the standard </a:t>
            </a:r>
            <a:r>
              <a:rPr lang="en-US" b="1" dirty="0"/>
              <a:t>is probable cause to believe that the individual seized has committed a crime, but </a:t>
            </a:r>
            <a:r>
              <a:rPr lang="en-US" b="1" dirty="0" smtClean="0"/>
              <a:t>more limited </a:t>
            </a:r>
            <a:r>
              <a:rPr lang="en-US" b="1" dirty="0"/>
              <a:t>seizures may be based on a lesser showing of articulable suspicion, based on </a:t>
            </a:r>
            <a:r>
              <a:rPr lang="en-US" b="1" dirty="0" smtClean="0"/>
              <a:t>specific, objective </a:t>
            </a:r>
            <a:r>
              <a:rPr lang="en-US" b="1" dirty="0"/>
              <a:t>facts, that a person has been, is, or is about to be engaged in criminal activity. </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155</a:t>
            </a:fld>
            <a:endParaRPr lang="en-US" smtClean="0"/>
          </a:p>
        </p:txBody>
      </p:sp>
    </p:spTree>
    <p:extLst>
      <p:ext uri="{BB962C8B-B14F-4D97-AF65-F5344CB8AC3E}">
        <p14:creationId xmlns:p14="http://schemas.microsoft.com/office/powerpoint/2010/main" val="22640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28600"/>
            <a:ext cx="8229600" cy="1143000"/>
          </a:xfrm>
        </p:spPr>
        <p:txBody>
          <a:bodyPr>
            <a:noAutofit/>
          </a:bodyPr>
          <a:lstStyle/>
          <a:p>
            <a:pPr algn="l" eaLnBrk="1" hangingPunct="1"/>
            <a:r>
              <a:rPr lang="en-US" b="1" dirty="0" smtClean="0">
                <a:solidFill>
                  <a:srgbClr val="000000"/>
                </a:solidFill>
              </a:rPr>
              <a:t>Other police – citizen encounters?</a:t>
            </a:r>
          </a:p>
        </p:txBody>
      </p:sp>
      <p:sp>
        <p:nvSpPr>
          <p:cNvPr id="2" name="Content Placeholder 1"/>
          <p:cNvSpPr>
            <a:spLocks noGrp="1"/>
          </p:cNvSpPr>
          <p:nvPr>
            <p:ph idx="1"/>
          </p:nvPr>
        </p:nvSpPr>
        <p:spPr>
          <a:xfrm>
            <a:off x="76200" y="1219200"/>
            <a:ext cx="8915400" cy="5791200"/>
          </a:xfrm>
        </p:spPr>
        <p:txBody>
          <a:bodyPr>
            <a:normAutofit/>
          </a:bodyPr>
          <a:lstStyle/>
          <a:p>
            <a:pPr marL="0" indent="0">
              <a:buNone/>
            </a:pPr>
            <a:r>
              <a:rPr lang="en-US" b="1" dirty="0" smtClean="0"/>
              <a:t>…and </a:t>
            </a:r>
            <a:r>
              <a:rPr lang="en-US" b="1" dirty="0"/>
              <a:t>to remove drunk drivers from behind the </a:t>
            </a:r>
            <a:r>
              <a:rPr lang="en-US" b="1" dirty="0" smtClean="0"/>
              <a:t>wheel…In </a:t>
            </a:r>
            <a:r>
              <a:rPr lang="en-US" b="1" dirty="0"/>
              <a:t>each case, the Court distinguished the checkpoint program at issue from </a:t>
            </a:r>
            <a:r>
              <a:rPr lang="en-US" b="1" dirty="0" smtClean="0"/>
              <a:t>a regime </a:t>
            </a:r>
            <a:r>
              <a:rPr lang="en-US" b="1" dirty="0"/>
              <a:t>of </a:t>
            </a:r>
            <a:r>
              <a:rPr lang="en-US" b="1" dirty="0" err="1"/>
              <a:t>suspicionless</a:t>
            </a:r>
            <a:r>
              <a:rPr lang="en-US" b="1" dirty="0"/>
              <a:t> stops by roving patrols in the pursuit of the </a:t>
            </a:r>
            <a:r>
              <a:rPr lang="en-US" b="1" dirty="0" smtClean="0"/>
              <a:t>same violations</a:t>
            </a:r>
            <a:r>
              <a:rPr lang="en-US" b="1" dirty="0"/>
              <a:t>. The Court emphasized two basic threats to liberty that could </a:t>
            </a:r>
            <a:r>
              <a:rPr lang="en-US" b="1" dirty="0" smtClean="0"/>
              <a:t>result if </a:t>
            </a:r>
            <a:r>
              <a:rPr lang="en-US" b="1" dirty="0"/>
              <a:t>all law enforcement officers were given the authority to make </a:t>
            </a:r>
            <a:r>
              <a:rPr lang="en-US" b="1" dirty="0" err="1" smtClean="0"/>
              <a:t>suspicionless</a:t>
            </a:r>
            <a:r>
              <a:rPr lang="en-US" b="1" dirty="0" smtClean="0"/>
              <a:t> vehicle </a:t>
            </a:r>
            <a:r>
              <a:rPr lang="en-US" b="1" dirty="0"/>
              <a:t>stops as they moved around on patrol in the </a:t>
            </a:r>
            <a:r>
              <a:rPr lang="en-US" b="1" dirty="0" smtClean="0"/>
              <a:t>field….</a:t>
            </a:r>
            <a:endParaRPr lang="en-US" b="1"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156</a:t>
            </a:fld>
            <a:endParaRPr lang="en-US" smtClean="0"/>
          </a:p>
        </p:txBody>
      </p:sp>
    </p:spTree>
    <p:extLst>
      <p:ext uri="{BB962C8B-B14F-4D97-AF65-F5344CB8AC3E}">
        <p14:creationId xmlns:p14="http://schemas.microsoft.com/office/powerpoint/2010/main" val="405102815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b="1" dirty="0" smtClean="0">
                <a:solidFill>
                  <a:srgbClr val="000000"/>
                </a:solidFill>
              </a:rPr>
              <a:t>Other police – citizen encounters?</a:t>
            </a:r>
          </a:p>
        </p:txBody>
      </p:sp>
      <p:sp>
        <p:nvSpPr>
          <p:cNvPr id="2" name="Content Placeholder 1"/>
          <p:cNvSpPr>
            <a:spLocks noGrp="1"/>
          </p:cNvSpPr>
          <p:nvPr>
            <p:ph idx="1"/>
          </p:nvPr>
        </p:nvSpPr>
        <p:spPr>
          <a:xfrm>
            <a:off x="76200" y="1219200"/>
            <a:ext cx="8915400" cy="5791200"/>
          </a:xfrm>
        </p:spPr>
        <p:txBody>
          <a:bodyPr>
            <a:normAutofit/>
          </a:bodyPr>
          <a:lstStyle/>
          <a:p>
            <a:pPr>
              <a:buFont typeface="Wingdings" panose="05000000000000000000" pitchFamily="2" charset="2"/>
              <a:buChar char="q"/>
            </a:pPr>
            <a:r>
              <a:rPr lang="en-US" b="1" dirty="0"/>
              <a:t>First, the Court focused on the risk of </a:t>
            </a:r>
            <a:r>
              <a:rPr lang="en-US" b="1" i="1" dirty="0"/>
              <a:t>arbitrary </a:t>
            </a:r>
            <a:r>
              <a:rPr lang="en-US" b="1" dirty="0"/>
              <a:t>stops of citizens as </a:t>
            </a:r>
            <a:r>
              <a:rPr lang="en-US" b="1" dirty="0" smtClean="0"/>
              <a:t>they travel</a:t>
            </a:r>
            <a:r>
              <a:rPr lang="en-US" b="1" dirty="0"/>
              <a:t>, noting the “grave danger that such unreviewable discretion would </a:t>
            </a:r>
            <a:r>
              <a:rPr lang="en-US" b="1" dirty="0" smtClean="0"/>
              <a:t>be abused </a:t>
            </a:r>
            <a:r>
              <a:rPr lang="en-US" b="1" dirty="0"/>
              <a:t>by some officers in the field</a:t>
            </a:r>
            <a:r>
              <a:rPr lang="en-US" b="1" dirty="0" smtClean="0"/>
              <a:t>.”</a:t>
            </a:r>
          </a:p>
          <a:p>
            <a:pPr>
              <a:buFont typeface="Wingdings" panose="05000000000000000000" pitchFamily="2" charset="2"/>
              <a:buChar char="q"/>
            </a:pPr>
            <a:r>
              <a:rPr lang="en-US" b="1" dirty="0"/>
              <a:t>Second, the Court recognized the risk of </a:t>
            </a:r>
            <a:r>
              <a:rPr lang="en-US" b="1" i="1" dirty="0"/>
              <a:t>oppressive </a:t>
            </a:r>
            <a:r>
              <a:rPr lang="en-US" b="1" dirty="0"/>
              <a:t>interference with </a:t>
            </a:r>
            <a:r>
              <a:rPr lang="en-US" b="1" dirty="0" smtClean="0"/>
              <a:t>the rights </a:t>
            </a:r>
            <a:r>
              <a:rPr lang="en-US" b="1" dirty="0"/>
              <a:t>of law-abiding citizens, examining both the objective intrusion on </a:t>
            </a:r>
            <a:r>
              <a:rPr lang="en-US" b="1" dirty="0" smtClean="0"/>
              <a:t>their </a:t>
            </a:r>
            <a:r>
              <a:rPr lang="en-US" b="1" dirty="0"/>
              <a:t>privacy and right to free passage and the subjective intrusion on motorists’ </a:t>
            </a:r>
            <a:r>
              <a:rPr lang="en-US" b="1" dirty="0" smtClean="0"/>
              <a:t>sense of </a:t>
            </a:r>
            <a:r>
              <a:rPr lang="en-US" b="1" dirty="0"/>
              <a:t>personal security.</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157</a:t>
            </a:fld>
            <a:endParaRPr lang="en-US" smtClean="0"/>
          </a:p>
        </p:txBody>
      </p:sp>
    </p:spTree>
    <p:extLst>
      <p:ext uri="{BB962C8B-B14F-4D97-AF65-F5344CB8AC3E}">
        <p14:creationId xmlns:p14="http://schemas.microsoft.com/office/powerpoint/2010/main" val="12291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28600" y="274638"/>
            <a:ext cx="8458200" cy="1173162"/>
          </a:xfrm>
        </p:spPr>
        <p:txBody>
          <a:bodyPr>
            <a:noAutofit/>
          </a:bodyPr>
          <a:lstStyle/>
          <a:p>
            <a:pPr algn="l"/>
            <a:r>
              <a:rPr lang="en-US" sz="3600" b="1" dirty="0"/>
              <a:t>Indianapolis v. Edmond - 531 U.S. 32 (2000)</a:t>
            </a:r>
            <a:br>
              <a:rPr lang="en-US" sz="3600" b="1" dirty="0"/>
            </a:br>
            <a:endParaRPr lang="en-US" sz="3600" dirty="0" smtClean="0">
              <a:solidFill>
                <a:srgbClr val="000000"/>
              </a:solidFill>
            </a:endParaRPr>
          </a:p>
        </p:txBody>
      </p:sp>
      <p:sp>
        <p:nvSpPr>
          <p:cNvPr id="200707" name="Rectangle 3"/>
          <p:cNvSpPr>
            <a:spLocks noGrp="1" noChangeArrowheads="1"/>
          </p:cNvSpPr>
          <p:nvPr>
            <p:ph idx="1"/>
          </p:nvPr>
        </p:nvSpPr>
        <p:spPr>
          <a:xfrm>
            <a:off x="152400" y="1066800"/>
            <a:ext cx="8534400" cy="5562600"/>
          </a:xfrm>
        </p:spPr>
        <p:txBody>
          <a:bodyPr>
            <a:noAutofit/>
          </a:bodyPr>
          <a:lstStyle/>
          <a:p>
            <a:pPr>
              <a:buFont typeface="Wingdings" panose="05000000000000000000" pitchFamily="2" charset="2"/>
              <a:buChar char="q"/>
            </a:pPr>
            <a:r>
              <a:rPr lang="en-US" sz="2800" b="1" dirty="0" smtClean="0"/>
              <a:t>…Not </a:t>
            </a:r>
            <a:r>
              <a:rPr lang="en-US" sz="2800" b="1" dirty="0"/>
              <a:t>only does the common </a:t>
            </a:r>
            <a:r>
              <a:rPr lang="en-US" sz="2800" b="1" dirty="0" smtClean="0"/>
              <a:t>thread of </a:t>
            </a:r>
            <a:r>
              <a:rPr lang="en-US" sz="2800" b="1" dirty="0"/>
              <a:t>highway safety thus run through </a:t>
            </a:r>
            <a:r>
              <a:rPr lang="en-US" sz="2800" b="1" i="1" dirty="0" err="1"/>
              <a:t>Sitz</a:t>
            </a:r>
            <a:r>
              <a:rPr lang="en-US" sz="2800" b="1" i="1" dirty="0"/>
              <a:t> </a:t>
            </a:r>
            <a:r>
              <a:rPr lang="en-US" sz="2800" b="1" dirty="0"/>
              <a:t>and </a:t>
            </a:r>
            <a:r>
              <a:rPr lang="en-US" sz="2800" b="1" i="1" dirty="0" err="1"/>
              <a:t>Prouse</a:t>
            </a:r>
            <a:r>
              <a:rPr lang="en-US" sz="2800" b="1" i="1" dirty="0"/>
              <a:t>, </a:t>
            </a:r>
            <a:r>
              <a:rPr lang="en-US" sz="2800" b="1" dirty="0" smtClean="0"/>
              <a:t>but </a:t>
            </a:r>
            <a:r>
              <a:rPr lang="en-US" sz="2800" b="1" i="1" dirty="0" err="1" smtClean="0"/>
              <a:t>Prouse</a:t>
            </a:r>
            <a:r>
              <a:rPr lang="en-US" sz="2800" b="1" i="1" dirty="0" smtClean="0"/>
              <a:t> </a:t>
            </a:r>
            <a:r>
              <a:rPr lang="en-US" sz="2800" b="1" dirty="0"/>
              <a:t>itself reveals a difference in the Fourth </a:t>
            </a:r>
            <a:r>
              <a:rPr lang="en-US" sz="2800" b="1" dirty="0" smtClean="0"/>
              <a:t>Amendment significance </a:t>
            </a:r>
            <a:r>
              <a:rPr lang="en-US" sz="2800" b="1" dirty="0"/>
              <a:t>of highway safety interests and the general </a:t>
            </a:r>
            <a:r>
              <a:rPr lang="en-US" sz="2800" b="1" dirty="0" smtClean="0"/>
              <a:t>interest in </a:t>
            </a:r>
            <a:r>
              <a:rPr lang="en-US" sz="2800" b="1" dirty="0"/>
              <a:t>crime control</a:t>
            </a:r>
            <a:r>
              <a:rPr lang="en-US" sz="2800" b="1" dirty="0" smtClean="0"/>
              <a:t>.</a:t>
            </a:r>
          </a:p>
          <a:p>
            <a:pPr>
              <a:buFont typeface="Wingdings" panose="05000000000000000000" pitchFamily="2" charset="2"/>
              <a:buChar char="q"/>
            </a:pPr>
            <a:r>
              <a:rPr lang="en-US" sz="2800" b="1" dirty="0"/>
              <a:t>It is well established that a vehicle stop at a </a:t>
            </a:r>
            <a:r>
              <a:rPr lang="en-US" sz="2800" b="1" dirty="0" smtClean="0"/>
              <a:t>highway checkpoint </a:t>
            </a:r>
            <a:r>
              <a:rPr lang="en-US" sz="2800" b="1" dirty="0"/>
              <a:t>effectuates a seizure within the meaning of </a:t>
            </a:r>
            <a:r>
              <a:rPr lang="en-US" sz="2800" b="1" dirty="0" smtClean="0"/>
              <a:t>the Fourth </a:t>
            </a:r>
            <a:r>
              <a:rPr lang="en-US" sz="2800" b="1" dirty="0"/>
              <a:t>Amendment. See, </a:t>
            </a:r>
            <a:r>
              <a:rPr lang="en-US" sz="2800" b="1" i="1" dirty="0"/>
              <a:t>e. g., </a:t>
            </a:r>
            <a:r>
              <a:rPr lang="en-US" sz="2800" b="1" i="1" dirty="0" err="1"/>
              <a:t>Sitz</a:t>
            </a:r>
            <a:r>
              <a:rPr lang="en-US" sz="2800" b="1" i="1" dirty="0"/>
              <a:t>, supra, </a:t>
            </a:r>
            <a:r>
              <a:rPr lang="en-US" sz="2800" b="1" dirty="0"/>
              <a:t>at 450. </a:t>
            </a:r>
            <a:endParaRPr lang="en-US" sz="2800" b="1" dirty="0" smtClean="0"/>
          </a:p>
          <a:p>
            <a:pPr>
              <a:buFont typeface="Wingdings" panose="05000000000000000000" pitchFamily="2" charset="2"/>
              <a:buChar char="q"/>
            </a:pPr>
            <a:r>
              <a:rPr lang="en-US" sz="2800" b="1" dirty="0"/>
              <a:t>As petitioners concede, the Indianapolis checkpoint </a:t>
            </a:r>
            <a:r>
              <a:rPr lang="en-US" sz="2800" b="1" dirty="0" smtClean="0"/>
              <a:t>program unquestionably </a:t>
            </a:r>
            <a:r>
              <a:rPr lang="en-US" sz="2800" b="1" dirty="0"/>
              <a:t>has the primary purpose of </a:t>
            </a:r>
            <a:r>
              <a:rPr lang="en-US" sz="2800" b="1" dirty="0" smtClean="0"/>
              <a:t>interdicting illegal </a:t>
            </a:r>
            <a:r>
              <a:rPr lang="en-US" sz="2800" b="1" dirty="0"/>
              <a:t>narcotics.</a:t>
            </a:r>
            <a:endParaRPr lang="en-US" sz="2800" b="1"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158</a:t>
            </a:fld>
            <a:endParaRPr lang="en-US" smtClean="0"/>
          </a:p>
        </p:txBody>
      </p:sp>
      <p:sp>
        <p:nvSpPr>
          <p:cNvPr id="5" name="Rectangle 3"/>
          <p:cNvSpPr txBox="1">
            <a:spLocks noChangeArrowheads="1"/>
          </p:cNvSpPr>
          <p:nvPr/>
        </p:nvSpPr>
        <p:spPr>
          <a:xfrm>
            <a:off x="304800" y="1219200"/>
            <a:ext cx="85344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endParaRPr lang="en-US" sz="2800" dirty="0" smtClean="0"/>
          </a:p>
        </p:txBody>
      </p:sp>
    </p:spTree>
    <p:extLst>
      <p:ext uri="{BB962C8B-B14F-4D97-AF65-F5344CB8AC3E}">
        <p14:creationId xmlns:p14="http://schemas.microsoft.com/office/powerpoint/2010/main" val="34303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0707">
                                            <p:txEl>
                                              <p:pRg st="2" end="2"/>
                                            </p:txEl>
                                          </p:spTgt>
                                        </p:tgtEl>
                                        <p:attrNameLst>
                                          <p:attrName>style.visibility</p:attrName>
                                        </p:attrNameLst>
                                      </p:cBhvr>
                                      <p:to>
                                        <p:strVal val="visible"/>
                                      </p:to>
                                    </p:set>
                                    <p:anim calcmode="lin" valueType="num">
                                      <p:cBhvr additive="base">
                                        <p:cTn id="19"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P spid="5"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46038"/>
            <a:ext cx="8458200" cy="1173162"/>
          </a:xfrm>
        </p:spPr>
        <p:txBody>
          <a:bodyPr>
            <a:noAutofit/>
          </a:bodyPr>
          <a:lstStyle/>
          <a:p>
            <a:pPr algn="l"/>
            <a:r>
              <a:rPr lang="en-US" sz="3600" b="1" dirty="0"/>
              <a:t>Indianapolis v. Edmond - 531 U.S. 32 (2000)</a:t>
            </a:r>
            <a:br>
              <a:rPr lang="en-US" sz="3600" b="1" dirty="0"/>
            </a:br>
            <a:endParaRPr lang="en-US" sz="3600" dirty="0" smtClean="0">
              <a:solidFill>
                <a:srgbClr val="000000"/>
              </a:solidFill>
            </a:endParaRPr>
          </a:p>
        </p:txBody>
      </p:sp>
      <p:sp>
        <p:nvSpPr>
          <p:cNvPr id="200707" name="Rectangle 3"/>
          <p:cNvSpPr>
            <a:spLocks noGrp="1" noChangeArrowheads="1"/>
          </p:cNvSpPr>
          <p:nvPr>
            <p:ph idx="1"/>
          </p:nvPr>
        </p:nvSpPr>
        <p:spPr>
          <a:xfrm>
            <a:off x="304800" y="609600"/>
            <a:ext cx="8534400" cy="5562600"/>
          </a:xfrm>
        </p:spPr>
        <p:txBody>
          <a:bodyPr>
            <a:noAutofit/>
          </a:bodyPr>
          <a:lstStyle/>
          <a:p>
            <a:pPr>
              <a:buFont typeface="Wingdings" panose="05000000000000000000" pitchFamily="2" charset="2"/>
              <a:buChar char="q"/>
            </a:pPr>
            <a:r>
              <a:rPr lang="en-US" sz="2800" b="1" dirty="0"/>
              <a:t>We have never approved a checkpoint program whose </a:t>
            </a:r>
            <a:r>
              <a:rPr lang="en-US" sz="2800" b="1" dirty="0" smtClean="0"/>
              <a:t>primary purpose </a:t>
            </a:r>
            <a:r>
              <a:rPr lang="en-US" sz="2800" b="1" dirty="0"/>
              <a:t>was to detect evidence of ordinary </a:t>
            </a:r>
            <a:r>
              <a:rPr lang="en-US" sz="2800" b="1" dirty="0" smtClean="0"/>
              <a:t>criminal wrongdoing</a:t>
            </a:r>
            <a:r>
              <a:rPr lang="en-US" sz="2800" b="1" dirty="0"/>
              <a:t>. Rather, our checkpoint cases have </a:t>
            </a:r>
            <a:r>
              <a:rPr lang="en-US" sz="2800" b="1" dirty="0" smtClean="0"/>
              <a:t>recognized only </a:t>
            </a:r>
            <a:r>
              <a:rPr lang="en-US" sz="2800" b="1" dirty="0"/>
              <a:t>limited exceptions to the general rule that a </a:t>
            </a:r>
            <a:r>
              <a:rPr lang="en-US" sz="2800" b="1" dirty="0" smtClean="0"/>
              <a:t>seizure must </a:t>
            </a:r>
            <a:r>
              <a:rPr lang="en-US" sz="2800" b="1" dirty="0"/>
              <a:t>be accompanied by some measure of individualized suspicion.</a:t>
            </a:r>
          </a:p>
          <a:p>
            <a:pPr>
              <a:buFont typeface="Wingdings" panose="05000000000000000000" pitchFamily="2" charset="2"/>
              <a:buChar char="q"/>
            </a:pPr>
            <a:r>
              <a:rPr lang="en-US" sz="2800" b="1" dirty="0"/>
              <a:t>We suggested in </a:t>
            </a:r>
            <a:r>
              <a:rPr lang="en-US" sz="2800" b="1" i="1" dirty="0" err="1"/>
              <a:t>Prouse</a:t>
            </a:r>
            <a:r>
              <a:rPr lang="en-US" sz="2800" b="1" i="1" dirty="0"/>
              <a:t> </a:t>
            </a:r>
            <a:r>
              <a:rPr lang="en-US" sz="2800" b="1" dirty="0"/>
              <a:t>that we would not </a:t>
            </a:r>
            <a:r>
              <a:rPr lang="en-US" sz="2800" b="1" dirty="0" smtClean="0"/>
              <a:t>credit the </a:t>
            </a:r>
            <a:r>
              <a:rPr lang="en-US" sz="2800" b="1" dirty="0"/>
              <a:t>“general interest in crime control” as justification for </a:t>
            </a:r>
            <a:r>
              <a:rPr lang="en-US" sz="2800" b="1" dirty="0" smtClean="0"/>
              <a:t>a regime </a:t>
            </a:r>
            <a:r>
              <a:rPr lang="en-US" sz="2800" b="1" dirty="0"/>
              <a:t>of </a:t>
            </a:r>
            <a:r>
              <a:rPr lang="en-US" sz="2800" b="1" dirty="0" err="1"/>
              <a:t>suspicionless</a:t>
            </a:r>
            <a:r>
              <a:rPr lang="en-US" sz="2800" b="1" dirty="0"/>
              <a:t> stops. 440 U. S., at 659, n. 18. </a:t>
            </a:r>
            <a:r>
              <a:rPr lang="en-US" sz="2800" b="1" dirty="0" smtClean="0"/>
              <a:t>Consistent with </a:t>
            </a:r>
            <a:r>
              <a:rPr lang="en-US" sz="2800" b="1" dirty="0"/>
              <a:t>this suggestion, each of the checkpoint </a:t>
            </a:r>
            <a:r>
              <a:rPr lang="en-US" sz="2800" b="1" dirty="0" smtClean="0"/>
              <a:t>programs that </a:t>
            </a:r>
            <a:r>
              <a:rPr lang="en-US" sz="2800" b="1" dirty="0"/>
              <a:t>we have approved was designed primarily to serve </a:t>
            </a:r>
            <a:r>
              <a:rPr lang="en-US" sz="2800" b="1" dirty="0" smtClean="0"/>
              <a:t>purposes closely </a:t>
            </a:r>
            <a:r>
              <a:rPr lang="en-US" sz="2800" b="1" dirty="0"/>
              <a:t>related to the problems of policing the </a:t>
            </a:r>
            <a:r>
              <a:rPr lang="en-US" sz="2800" b="1" dirty="0" smtClean="0"/>
              <a:t>border or </a:t>
            </a:r>
            <a:r>
              <a:rPr lang="en-US" sz="2800" b="1" dirty="0"/>
              <a:t>the necessity of ensuring roadway safety.</a:t>
            </a:r>
            <a:endParaRPr lang="en-US" sz="2800" b="1"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159</a:t>
            </a:fld>
            <a:endParaRPr lang="en-US" smtClean="0"/>
          </a:p>
        </p:txBody>
      </p:sp>
      <p:sp>
        <p:nvSpPr>
          <p:cNvPr id="5" name="Rectangle 3"/>
          <p:cNvSpPr txBox="1">
            <a:spLocks noChangeArrowheads="1"/>
          </p:cNvSpPr>
          <p:nvPr/>
        </p:nvSpPr>
        <p:spPr>
          <a:xfrm>
            <a:off x="304800" y="1219200"/>
            <a:ext cx="85344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endParaRPr lang="en-US" sz="2800" dirty="0" smtClean="0"/>
          </a:p>
        </p:txBody>
      </p:sp>
    </p:spTree>
    <p:extLst>
      <p:ext uri="{BB962C8B-B14F-4D97-AF65-F5344CB8AC3E}">
        <p14:creationId xmlns:p14="http://schemas.microsoft.com/office/powerpoint/2010/main" val="2138178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1143000" y="1905000"/>
            <a:ext cx="7543800" cy="2895600"/>
          </a:xfrm>
        </p:spPr>
        <p:txBody>
          <a:bodyPr/>
          <a:lstStyle/>
          <a:p>
            <a:pPr algn="ctr">
              <a:buFont typeface="Wingdings" pitchFamily="2" charset="2"/>
              <a:buNone/>
            </a:pPr>
            <a:r>
              <a:rPr lang="en-US" sz="4400" dirty="0"/>
              <a:t>Your personal bias can distort the relationship between evidence and the </a:t>
            </a:r>
            <a:r>
              <a:rPr lang="en-US" sz="4400" dirty="0">
                <a:solidFill>
                  <a:srgbClr val="C00000"/>
                </a:solidFill>
              </a:rPr>
              <a:t>“truth.”</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46038"/>
            <a:ext cx="8458200" cy="1173162"/>
          </a:xfrm>
        </p:spPr>
        <p:txBody>
          <a:bodyPr>
            <a:noAutofit/>
          </a:bodyPr>
          <a:lstStyle/>
          <a:p>
            <a:pPr algn="l"/>
            <a:r>
              <a:rPr lang="en-US" sz="3600" b="1" dirty="0"/>
              <a:t>Indianapolis v. Edmond - 531 U.S. 32 (2000)</a:t>
            </a:r>
            <a:br>
              <a:rPr lang="en-US" sz="3600" b="1" dirty="0"/>
            </a:br>
            <a:endParaRPr lang="en-US" sz="3600" dirty="0" smtClean="0">
              <a:solidFill>
                <a:srgbClr val="000000"/>
              </a:solidFill>
            </a:endParaRPr>
          </a:p>
        </p:txBody>
      </p:sp>
      <p:sp>
        <p:nvSpPr>
          <p:cNvPr id="200707" name="Rectangle 3"/>
          <p:cNvSpPr>
            <a:spLocks noGrp="1" noChangeArrowheads="1"/>
          </p:cNvSpPr>
          <p:nvPr>
            <p:ph idx="1"/>
          </p:nvPr>
        </p:nvSpPr>
        <p:spPr>
          <a:xfrm>
            <a:off x="152400" y="609600"/>
            <a:ext cx="8534400" cy="5562600"/>
          </a:xfrm>
        </p:spPr>
        <p:txBody>
          <a:bodyPr>
            <a:noAutofit/>
          </a:bodyPr>
          <a:lstStyle/>
          <a:p>
            <a:pPr>
              <a:buFont typeface="Wingdings" panose="05000000000000000000" pitchFamily="2" charset="2"/>
              <a:buChar char="q"/>
            </a:pPr>
            <a:r>
              <a:rPr lang="en-US" sz="2800" b="1" dirty="0"/>
              <a:t>Without drawing the line at roadblocks designed </a:t>
            </a:r>
            <a:r>
              <a:rPr lang="en-US" sz="2800" b="1" dirty="0" smtClean="0"/>
              <a:t>primarily to </a:t>
            </a:r>
            <a:r>
              <a:rPr lang="en-US" sz="2800" b="1" dirty="0"/>
              <a:t>serve the general interest in crime control, </a:t>
            </a:r>
            <a:r>
              <a:rPr lang="en-US" sz="2800" b="1" dirty="0" smtClean="0"/>
              <a:t>the Fourth </a:t>
            </a:r>
            <a:r>
              <a:rPr lang="en-US" sz="2800" b="1" dirty="0"/>
              <a:t>Amendment would do little to prevent such </a:t>
            </a:r>
            <a:r>
              <a:rPr lang="en-US" sz="2800" b="1" dirty="0" smtClean="0"/>
              <a:t>intrusions from </a:t>
            </a:r>
            <a:r>
              <a:rPr lang="en-US" sz="2800" b="1" dirty="0"/>
              <a:t>becoming a routine part of American life</a:t>
            </a:r>
            <a:r>
              <a:rPr lang="en-US" sz="2800" b="1" dirty="0" smtClean="0"/>
              <a:t>.</a:t>
            </a:r>
          </a:p>
          <a:p>
            <a:pPr>
              <a:buFont typeface="Wingdings" panose="05000000000000000000" pitchFamily="2" charset="2"/>
              <a:buChar char="q"/>
            </a:pPr>
            <a:r>
              <a:rPr lang="en-US" sz="2800" b="1" dirty="0"/>
              <a:t>Of course, there are circumstances that may justify a </a:t>
            </a:r>
            <a:r>
              <a:rPr lang="en-US" sz="2800" b="1" dirty="0" smtClean="0"/>
              <a:t>law enforcement </a:t>
            </a:r>
            <a:r>
              <a:rPr lang="en-US" sz="2800" b="1" dirty="0"/>
              <a:t>checkpoint where the primary purpose </a:t>
            </a:r>
            <a:r>
              <a:rPr lang="en-US" sz="2800" b="1" dirty="0" smtClean="0"/>
              <a:t>would otherwise</a:t>
            </a:r>
            <a:r>
              <a:rPr lang="en-US" sz="2800" b="1" dirty="0"/>
              <a:t>, but for some emergency, relate to ordinary </a:t>
            </a:r>
            <a:r>
              <a:rPr lang="en-US" sz="2800" b="1" dirty="0" smtClean="0"/>
              <a:t>crime control</a:t>
            </a:r>
            <a:r>
              <a:rPr lang="en-US" sz="2800" b="1" dirty="0"/>
              <a:t>. For example, as the Court of Appeals noted, </a:t>
            </a:r>
            <a:r>
              <a:rPr lang="en-US" sz="2800" b="1" dirty="0" smtClean="0"/>
              <a:t>the Fourth </a:t>
            </a:r>
            <a:r>
              <a:rPr lang="en-US" sz="2800" b="1" dirty="0"/>
              <a:t>Amendment would almost certainly permit an </a:t>
            </a:r>
            <a:r>
              <a:rPr lang="en-US" sz="2800" b="1" dirty="0" smtClean="0"/>
              <a:t>appropriately tailored </a:t>
            </a:r>
            <a:r>
              <a:rPr lang="en-US" sz="2800" b="1" dirty="0"/>
              <a:t>roadblock set up to thwart an imminent </a:t>
            </a:r>
            <a:r>
              <a:rPr lang="en-US" sz="2800" b="1" dirty="0" smtClean="0"/>
              <a:t>terrorist attack </a:t>
            </a:r>
            <a:r>
              <a:rPr lang="en-US" sz="2800" b="1" dirty="0"/>
              <a:t>or to catch a dangerous criminal who is </a:t>
            </a:r>
            <a:r>
              <a:rPr lang="en-US" sz="2800" b="1" dirty="0" smtClean="0"/>
              <a:t>likely to </a:t>
            </a:r>
            <a:r>
              <a:rPr lang="en-US" sz="2800" b="1" dirty="0"/>
              <a:t>flee by way of a particular route.</a:t>
            </a:r>
            <a:endParaRPr lang="en-US" sz="2800" b="1"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160</a:t>
            </a:fld>
            <a:endParaRPr lang="en-US" smtClean="0"/>
          </a:p>
        </p:txBody>
      </p:sp>
      <p:sp>
        <p:nvSpPr>
          <p:cNvPr id="5" name="Rectangle 3"/>
          <p:cNvSpPr txBox="1">
            <a:spLocks noChangeArrowheads="1"/>
          </p:cNvSpPr>
          <p:nvPr/>
        </p:nvSpPr>
        <p:spPr>
          <a:xfrm>
            <a:off x="304800" y="1219200"/>
            <a:ext cx="85344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endParaRPr lang="en-US" sz="2800" dirty="0" smtClean="0"/>
          </a:p>
        </p:txBody>
      </p:sp>
    </p:spTree>
    <p:extLst>
      <p:ext uri="{BB962C8B-B14F-4D97-AF65-F5344CB8AC3E}">
        <p14:creationId xmlns:p14="http://schemas.microsoft.com/office/powerpoint/2010/main" val="78340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28600" y="274638"/>
            <a:ext cx="8458200" cy="1173162"/>
          </a:xfrm>
        </p:spPr>
        <p:txBody>
          <a:bodyPr>
            <a:noAutofit/>
          </a:bodyPr>
          <a:lstStyle/>
          <a:p>
            <a:pPr algn="l"/>
            <a:r>
              <a:rPr lang="en-US" sz="3600" b="1" dirty="0"/>
              <a:t>Indianapolis v. Edmond - 531 U.S. 32 (2000)</a:t>
            </a:r>
            <a:br>
              <a:rPr lang="en-US" sz="3600" b="1" dirty="0"/>
            </a:br>
            <a:endParaRPr lang="en-US" sz="3600" dirty="0" smtClean="0">
              <a:solidFill>
                <a:srgbClr val="000000"/>
              </a:solidFill>
            </a:endParaRPr>
          </a:p>
        </p:txBody>
      </p:sp>
      <p:sp>
        <p:nvSpPr>
          <p:cNvPr id="200707" name="Rectangle 3"/>
          <p:cNvSpPr>
            <a:spLocks noGrp="1" noChangeArrowheads="1"/>
          </p:cNvSpPr>
          <p:nvPr>
            <p:ph idx="1"/>
          </p:nvPr>
        </p:nvSpPr>
        <p:spPr>
          <a:xfrm>
            <a:off x="152400" y="1066800"/>
            <a:ext cx="8534400" cy="5562600"/>
          </a:xfrm>
        </p:spPr>
        <p:txBody>
          <a:bodyPr>
            <a:noAutofit/>
          </a:bodyPr>
          <a:lstStyle/>
          <a:p>
            <a:pPr>
              <a:buFont typeface="Wingdings" panose="05000000000000000000" pitchFamily="2" charset="2"/>
              <a:buChar char="q"/>
            </a:pPr>
            <a:r>
              <a:rPr lang="en-US" sz="2800" b="1" dirty="0"/>
              <a:t>It goes without saying that our holding today does </a:t>
            </a:r>
            <a:r>
              <a:rPr lang="en-US" sz="2800" b="1" dirty="0" smtClean="0"/>
              <a:t>nothing to </a:t>
            </a:r>
            <a:r>
              <a:rPr lang="en-US" sz="2800" b="1" dirty="0"/>
              <a:t>alter the constitutional status of the sobriety and </a:t>
            </a:r>
            <a:r>
              <a:rPr lang="en-US" sz="2800" b="1" dirty="0" smtClean="0"/>
              <a:t>border checkpoints </a:t>
            </a:r>
            <a:r>
              <a:rPr lang="en-US" sz="2800" b="1" dirty="0"/>
              <a:t>that we approved in </a:t>
            </a:r>
            <a:r>
              <a:rPr lang="en-US" sz="2800" b="1" i="1" dirty="0" err="1"/>
              <a:t>Sitz</a:t>
            </a:r>
            <a:r>
              <a:rPr lang="en-US" sz="2800" b="1" i="1" dirty="0"/>
              <a:t> </a:t>
            </a:r>
            <a:r>
              <a:rPr lang="en-US" sz="2800" b="1" dirty="0"/>
              <a:t>and </a:t>
            </a:r>
            <a:r>
              <a:rPr lang="en-US" sz="2800" b="1" i="1" dirty="0" smtClean="0"/>
              <a:t>Martinez-</a:t>
            </a:r>
            <a:r>
              <a:rPr lang="en-US" sz="2800" b="1" i="1" dirty="0" err="1" smtClean="0"/>
              <a:t>Fuerte</a:t>
            </a:r>
            <a:r>
              <a:rPr lang="en-US" sz="2800" b="1" i="1" dirty="0" smtClean="0"/>
              <a:t>, </a:t>
            </a:r>
            <a:r>
              <a:rPr lang="en-US" sz="2800" b="1" dirty="0" smtClean="0"/>
              <a:t>or </a:t>
            </a:r>
            <a:r>
              <a:rPr lang="en-US" sz="2800" b="1" dirty="0"/>
              <a:t>of the type of traffic checkpoint that we suggested </a:t>
            </a:r>
            <a:r>
              <a:rPr lang="en-US" sz="2800" b="1" dirty="0" smtClean="0"/>
              <a:t>would be </a:t>
            </a:r>
            <a:r>
              <a:rPr lang="en-US" sz="2800" b="1" dirty="0"/>
              <a:t>lawful in </a:t>
            </a:r>
            <a:r>
              <a:rPr lang="en-US" sz="2800" b="1" i="1" dirty="0" err="1"/>
              <a:t>Prouse</a:t>
            </a:r>
            <a:r>
              <a:rPr lang="en-US" sz="2800" b="1" i="1" dirty="0"/>
              <a:t>. </a:t>
            </a:r>
            <a:r>
              <a:rPr lang="en-US" sz="2800" b="1" dirty="0"/>
              <a:t>The constitutionality of such </a:t>
            </a:r>
            <a:r>
              <a:rPr lang="en-US" sz="2800" b="1" dirty="0" smtClean="0"/>
              <a:t>checkpoint programs </a:t>
            </a:r>
            <a:r>
              <a:rPr lang="en-US" sz="2800" b="1" dirty="0"/>
              <a:t>still depends on a balancing of the </a:t>
            </a:r>
            <a:r>
              <a:rPr lang="en-US" sz="2800" b="1" dirty="0" smtClean="0"/>
              <a:t>competing interests </a:t>
            </a:r>
            <a:r>
              <a:rPr lang="en-US" sz="2800" b="1" dirty="0"/>
              <a:t>at stake and the effectiveness of the program</a:t>
            </a:r>
            <a:r>
              <a:rPr lang="en-US" sz="2800" b="1" dirty="0" smtClean="0"/>
              <a:t>.</a:t>
            </a:r>
          </a:p>
          <a:p>
            <a:endParaRPr lang="en-US" sz="2800" b="1" dirty="0" smtClean="0"/>
          </a:p>
          <a:p>
            <a:endParaRPr lang="en-US" sz="2800" b="1"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161</a:t>
            </a:fld>
            <a:endParaRPr lang="en-US" smtClean="0"/>
          </a:p>
        </p:txBody>
      </p:sp>
      <p:sp>
        <p:nvSpPr>
          <p:cNvPr id="5" name="Rectangle 3"/>
          <p:cNvSpPr txBox="1">
            <a:spLocks noChangeArrowheads="1"/>
          </p:cNvSpPr>
          <p:nvPr/>
        </p:nvSpPr>
        <p:spPr>
          <a:xfrm>
            <a:off x="304800" y="1219200"/>
            <a:ext cx="85344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endParaRPr lang="en-US" sz="2800" dirty="0" smtClean="0"/>
          </a:p>
        </p:txBody>
      </p:sp>
    </p:spTree>
    <p:extLst>
      <p:ext uri="{BB962C8B-B14F-4D97-AF65-F5344CB8AC3E}">
        <p14:creationId xmlns:p14="http://schemas.microsoft.com/office/powerpoint/2010/main" val="318406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28600" y="274638"/>
            <a:ext cx="8458200" cy="1173162"/>
          </a:xfrm>
        </p:spPr>
        <p:txBody>
          <a:bodyPr>
            <a:noAutofit/>
          </a:bodyPr>
          <a:lstStyle/>
          <a:p>
            <a:pPr algn="l"/>
            <a:r>
              <a:rPr lang="en-US" sz="3600" b="1" dirty="0"/>
              <a:t>Indianapolis v. Edmond - 531 U.S. 32 (2000)</a:t>
            </a:r>
            <a:br>
              <a:rPr lang="en-US" sz="3600" b="1" dirty="0"/>
            </a:br>
            <a:endParaRPr lang="en-US" sz="3600" dirty="0" smtClean="0">
              <a:solidFill>
                <a:srgbClr val="000000"/>
              </a:solidFill>
            </a:endParaRPr>
          </a:p>
        </p:txBody>
      </p:sp>
      <p:sp>
        <p:nvSpPr>
          <p:cNvPr id="200707" name="Rectangle 3"/>
          <p:cNvSpPr>
            <a:spLocks noGrp="1" noChangeArrowheads="1"/>
          </p:cNvSpPr>
          <p:nvPr>
            <p:ph idx="1"/>
          </p:nvPr>
        </p:nvSpPr>
        <p:spPr>
          <a:xfrm>
            <a:off x="152400" y="1066800"/>
            <a:ext cx="8534400" cy="5562600"/>
          </a:xfrm>
        </p:spPr>
        <p:txBody>
          <a:bodyPr>
            <a:noAutofit/>
          </a:bodyPr>
          <a:lstStyle/>
          <a:p>
            <a:pPr>
              <a:buFont typeface="Wingdings" panose="05000000000000000000" pitchFamily="2" charset="2"/>
              <a:buChar char="q"/>
            </a:pPr>
            <a:r>
              <a:rPr lang="en-US" sz="2800" b="1" dirty="0"/>
              <a:t>Finally, we </a:t>
            </a:r>
            <a:r>
              <a:rPr lang="en-US" sz="2800" b="1" dirty="0" smtClean="0"/>
              <a:t>caution that </a:t>
            </a:r>
            <a:r>
              <a:rPr lang="en-US" sz="2800" b="1" dirty="0"/>
              <a:t>the purpose inquiry in this context is to be </a:t>
            </a:r>
            <a:r>
              <a:rPr lang="en-US" sz="2800" b="1" dirty="0" smtClean="0"/>
              <a:t>conducted only </a:t>
            </a:r>
            <a:r>
              <a:rPr lang="en-US" sz="2800" b="1" dirty="0"/>
              <a:t>at the programmatic level and is not an invitation </a:t>
            </a:r>
            <a:r>
              <a:rPr lang="en-US" sz="2800" b="1" dirty="0" smtClean="0"/>
              <a:t>to probe </a:t>
            </a:r>
            <a:r>
              <a:rPr lang="en-US" sz="2800" b="1" dirty="0"/>
              <a:t>the minds of individual officers acting at the </a:t>
            </a:r>
            <a:r>
              <a:rPr lang="en-US" sz="2800" b="1" dirty="0" smtClean="0"/>
              <a:t>scene. Cf</a:t>
            </a:r>
            <a:r>
              <a:rPr lang="en-US" sz="2800" b="1" dirty="0"/>
              <a:t>. </a:t>
            </a:r>
            <a:r>
              <a:rPr lang="en-US" sz="2800" b="1" i="1" dirty="0" err="1"/>
              <a:t>Whren</a:t>
            </a:r>
            <a:r>
              <a:rPr lang="en-US" sz="2800" b="1" i="1" dirty="0"/>
              <a:t>, supra.</a:t>
            </a:r>
          </a:p>
          <a:p>
            <a:pPr>
              <a:buFont typeface="Wingdings" panose="05000000000000000000" pitchFamily="2" charset="2"/>
              <a:buChar char="q"/>
            </a:pPr>
            <a:r>
              <a:rPr lang="en-US" sz="2800" b="1" dirty="0"/>
              <a:t>Because the primary purpose of the Indianapolis </a:t>
            </a:r>
            <a:r>
              <a:rPr lang="en-US" sz="2800" b="1" dirty="0" smtClean="0"/>
              <a:t>checkpoint program </a:t>
            </a:r>
            <a:r>
              <a:rPr lang="en-US" sz="2800" b="1" dirty="0"/>
              <a:t>is ultimately indistinguishable from the </a:t>
            </a:r>
            <a:r>
              <a:rPr lang="en-US" sz="2800" b="1" dirty="0" smtClean="0"/>
              <a:t>general interest </a:t>
            </a:r>
            <a:r>
              <a:rPr lang="en-US" sz="2800" b="1" dirty="0"/>
              <a:t>in crime control, the checkpoints violate </a:t>
            </a:r>
            <a:r>
              <a:rPr lang="en-US" sz="2800" b="1" dirty="0" smtClean="0"/>
              <a:t>the Fourth </a:t>
            </a:r>
            <a:r>
              <a:rPr lang="en-US" sz="2800" b="1" dirty="0"/>
              <a:t>Amendment. The judgment of the Court of </a:t>
            </a:r>
            <a:r>
              <a:rPr lang="en-US" sz="2800" b="1" dirty="0" smtClean="0"/>
              <a:t>Appeals is</a:t>
            </a:r>
            <a:r>
              <a:rPr lang="en-US" sz="2800" b="1" dirty="0"/>
              <a:t>, accordingly, affirmed.</a:t>
            </a:r>
          </a:p>
          <a:p>
            <a:pPr marL="0" indent="0">
              <a:buNone/>
            </a:pPr>
            <a:endParaRPr lang="en-US" sz="2800"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162</a:t>
            </a:fld>
            <a:endParaRPr lang="en-US" smtClean="0"/>
          </a:p>
        </p:txBody>
      </p:sp>
      <p:sp>
        <p:nvSpPr>
          <p:cNvPr id="5" name="Rectangle 3"/>
          <p:cNvSpPr txBox="1">
            <a:spLocks noChangeArrowheads="1"/>
          </p:cNvSpPr>
          <p:nvPr/>
        </p:nvSpPr>
        <p:spPr>
          <a:xfrm>
            <a:off x="304800" y="1219200"/>
            <a:ext cx="85344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endParaRPr lang="en-US" sz="2800" dirty="0" smtClean="0"/>
          </a:p>
        </p:txBody>
      </p:sp>
    </p:spTree>
    <p:extLst>
      <p:ext uri="{BB962C8B-B14F-4D97-AF65-F5344CB8AC3E}">
        <p14:creationId xmlns:p14="http://schemas.microsoft.com/office/powerpoint/2010/main" val="3574794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GEORGIA ROAD CHECKS</a:t>
            </a:r>
            <a:endParaRPr lang="en-US" b="1" i="1" dirty="0"/>
          </a:p>
        </p:txBody>
      </p:sp>
      <p:sp>
        <p:nvSpPr>
          <p:cNvPr id="3" name="Content Placeholder 2"/>
          <p:cNvSpPr>
            <a:spLocks noGrp="1"/>
          </p:cNvSpPr>
          <p:nvPr>
            <p:ph idx="1"/>
          </p:nvPr>
        </p:nvSpPr>
        <p:spPr>
          <a:xfrm>
            <a:off x="457200" y="1524000"/>
            <a:ext cx="8229600" cy="4525963"/>
          </a:xfrm>
        </p:spPr>
        <p:txBody>
          <a:bodyPr>
            <a:normAutofit/>
          </a:bodyPr>
          <a:lstStyle/>
          <a:p>
            <a:pPr>
              <a:buFont typeface="Wingdings" panose="05000000000000000000" pitchFamily="2" charset="2"/>
              <a:buChar char="Ø"/>
            </a:pPr>
            <a:r>
              <a:rPr lang="en-US" b="1" dirty="0" smtClean="0"/>
              <a:t>Georgia Supreme Court  Justice David </a:t>
            </a:r>
            <a:r>
              <a:rPr lang="en-US" b="1" dirty="0" err="1" smtClean="0"/>
              <a:t>Nahmias</a:t>
            </a:r>
            <a:endParaRPr lang="en-US" b="1" dirty="0" smtClean="0"/>
          </a:p>
          <a:p>
            <a:pPr marL="0" indent="0">
              <a:buNone/>
            </a:pPr>
            <a:r>
              <a:rPr lang="en-US" b="1" i="1" dirty="0" smtClean="0"/>
              <a:t>(Former clerk for USSC John Roberts and former US Attorney for Northern District of Georgia)</a:t>
            </a:r>
          </a:p>
          <a:p>
            <a:pPr>
              <a:buFont typeface="Wingdings" panose="05000000000000000000" pitchFamily="2" charset="2"/>
              <a:buChar char="Ø"/>
            </a:pPr>
            <a:r>
              <a:rPr lang="en-US" b="1" dirty="0" smtClean="0"/>
              <a:t>Both cases decided the same day Oct. 21</a:t>
            </a:r>
            <a:r>
              <a:rPr lang="en-US" b="1" baseline="30000" dirty="0" smtClean="0"/>
              <a:t>st</a:t>
            </a:r>
            <a:r>
              <a:rPr lang="en-US" b="1" dirty="0" smtClean="0"/>
              <a:t> 2013</a:t>
            </a:r>
          </a:p>
          <a:p>
            <a:pPr>
              <a:buFont typeface="Wingdings" panose="05000000000000000000" pitchFamily="2" charset="2"/>
              <a:buChar char="Ø"/>
            </a:pPr>
            <a:r>
              <a:rPr lang="en-US" b="1" dirty="0" smtClean="0"/>
              <a:t>Brown v. State  S12G1287 (Cobb)</a:t>
            </a:r>
          </a:p>
          <a:p>
            <a:pPr>
              <a:buFont typeface="Wingdings" panose="05000000000000000000" pitchFamily="2" charset="2"/>
              <a:buChar char="Ø"/>
            </a:pPr>
            <a:r>
              <a:rPr lang="en-US" b="1" dirty="0" smtClean="0"/>
              <a:t>Williams v. State  S13G0178  (Bibb)</a:t>
            </a:r>
            <a:endParaRPr lang="en-US" b="1" dirty="0"/>
          </a:p>
        </p:txBody>
      </p:sp>
    </p:spTree>
    <p:extLst>
      <p:ext uri="{BB962C8B-B14F-4D97-AF65-F5344CB8AC3E}">
        <p14:creationId xmlns:p14="http://schemas.microsoft.com/office/powerpoint/2010/main" val="417192286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S12G1287. BROWN v. </a:t>
            </a:r>
            <a:r>
              <a:rPr lang="en-US" dirty="0" smtClean="0"/>
              <a:t>THE STATE</a:t>
            </a:r>
            <a:endParaRPr lang="en-US" dirty="0"/>
          </a:p>
        </p:txBody>
      </p:sp>
      <p:sp>
        <p:nvSpPr>
          <p:cNvPr id="5" name="Content Placeholder 4"/>
          <p:cNvSpPr>
            <a:spLocks noGrp="1"/>
          </p:cNvSpPr>
          <p:nvPr>
            <p:ph idx="1"/>
          </p:nvPr>
        </p:nvSpPr>
        <p:spPr>
          <a:xfrm>
            <a:off x="457200" y="1524000"/>
            <a:ext cx="8229600" cy="4525963"/>
          </a:xfrm>
        </p:spPr>
        <p:txBody>
          <a:bodyPr>
            <a:normAutofit/>
          </a:bodyPr>
          <a:lstStyle/>
          <a:p>
            <a:pPr marL="0" indent="0">
              <a:buNone/>
            </a:pPr>
            <a:r>
              <a:rPr lang="en-US" b="1" dirty="0"/>
              <a:t>T</a:t>
            </a:r>
            <a:r>
              <a:rPr lang="en-US" b="1" dirty="0" smtClean="0"/>
              <a:t>he distinct </a:t>
            </a:r>
            <a:r>
              <a:rPr lang="en-US" b="1" dirty="0"/>
              <a:t>requirement that a law enforcement agency’s checkpoint </a:t>
            </a:r>
            <a:r>
              <a:rPr lang="en-US" b="1" i="1" dirty="0"/>
              <a:t>program </a:t>
            </a:r>
            <a:r>
              <a:rPr lang="en-US" b="1" dirty="0" smtClean="0"/>
              <a:t>have an </a:t>
            </a:r>
            <a:r>
              <a:rPr lang="en-US" b="1" dirty="0"/>
              <a:t>appropriate primary purpose other than the general interest in crime </a:t>
            </a:r>
            <a:r>
              <a:rPr lang="en-US" b="1" dirty="0" smtClean="0"/>
              <a:t>control, which </a:t>
            </a:r>
            <a:r>
              <a:rPr lang="en-US" b="1" dirty="0"/>
              <a:t>requires review at the “programmatic level” and may involve </a:t>
            </a:r>
            <a:r>
              <a:rPr lang="en-US" b="1" dirty="0" smtClean="0"/>
              <a:t>evidence relating </a:t>
            </a:r>
            <a:r>
              <a:rPr lang="en-US" b="1" dirty="0"/>
              <a:t>to agency policy and practice and policy-makers other than </a:t>
            </a:r>
            <a:r>
              <a:rPr lang="en-US" b="1" dirty="0" smtClean="0"/>
              <a:t>the supervisor </a:t>
            </a:r>
            <a:r>
              <a:rPr lang="en-US" b="1" dirty="0"/>
              <a:t>who decided to implement the particular checkpoint at </a:t>
            </a:r>
            <a:r>
              <a:rPr lang="en-US" b="1" dirty="0" smtClean="0"/>
              <a:t>issue…</a:t>
            </a:r>
            <a:endParaRPr lang="en-US" b="1" dirty="0"/>
          </a:p>
        </p:txBody>
      </p:sp>
    </p:spTree>
    <p:extLst>
      <p:ext uri="{BB962C8B-B14F-4D97-AF65-F5344CB8AC3E}">
        <p14:creationId xmlns:p14="http://schemas.microsoft.com/office/powerpoint/2010/main" val="365928368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S12G1287. BROWN v. THE </a:t>
            </a:r>
            <a:r>
              <a:rPr lang="en-US" dirty="0" smtClean="0"/>
              <a:t>STATE</a:t>
            </a:r>
            <a:endParaRPr lang="en-US" dirty="0"/>
          </a:p>
        </p:txBody>
      </p:sp>
      <p:sp>
        <p:nvSpPr>
          <p:cNvPr id="5" name="Content Placeholder 4"/>
          <p:cNvSpPr>
            <a:spLocks noGrp="1"/>
          </p:cNvSpPr>
          <p:nvPr>
            <p:ph idx="1"/>
          </p:nvPr>
        </p:nvSpPr>
        <p:spPr>
          <a:xfrm>
            <a:off x="152400" y="1600200"/>
            <a:ext cx="8839200" cy="4953000"/>
          </a:xfrm>
        </p:spPr>
        <p:txBody>
          <a:bodyPr>
            <a:noAutofit/>
          </a:bodyPr>
          <a:lstStyle/>
          <a:p>
            <a:pPr marL="0" indent="0">
              <a:buNone/>
            </a:pPr>
            <a:r>
              <a:rPr lang="en-US" sz="4000" b="1" dirty="0"/>
              <a:t>There is no dispute in this case that the Cobb County </a:t>
            </a:r>
            <a:r>
              <a:rPr lang="en-US" sz="4000" b="1" dirty="0" smtClean="0"/>
              <a:t>Police Department’s </a:t>
            </a:r>
            <a:r>
              <a:rPr lang="en-US" sz="4000" b="1" dirty="0"/>
              <a:t>traffic safety checkpoint policy satisfies the </a:t>
            </a:r>
            <a:r>
              <a:rPr lang="en-US" sz="4000" b="1" i="1" dirty="0"/>
              <a:t>Edmond</a:t>
            </a:r>
            <a:r>
              <a:rPr lang="en-US" sz="4000" b="1" dirty="0"/>
              <a:t> </a:t>
            </a:r>
            <a:r>
              <a:rPr lang="en-US" sz="4000" b="1" dirty="0" smtClean="0"/>
              <a:t>requirement, and </a:t>
            </a:r>
            <a:r>
              <a:rPr lang="en-US" sz="4000" b="1" dirty="0"/>
              <a:t>we adhere to </a:t>
            </a:r>
            <a:r>
              <a:rPr lang="en-US" sz="4000" b="1" i="1" dirty="0" err="1"/>
              <a:t>LaFontaine’s</a:t>
            </a:r>
            <a:r>
              <a:rPr lang="en-US" sz="4000" b="1" dirty="0"/>
              <a:t> holding that the decision to implement </a:t>
            </a:r>
            <a:r>
              <a:rPr lang="en-US" sz="4000" b="1" dirty="0" smtClean="0"/>
              <a:t>a particular </a:t>
            </a:r>
            <a:r>
              <a:rPr lang="en-US" sz="4000" b="1" dirty="0"/>
              <a:t>checkpoint may be made by any authorized supervisor.</a:t>
            </a:r>
          </a:p>
        </p:txBody>
      </p:sp>
    </p:spTree>
    <p:extLst>
      <p:ext uri="{BB962C8B-B14F-4D97-AF65-F5344CB8AC3E}">
        <p14:creationId xmlns:p14="http://schemas.microsoft.com/office/powerpoint/2010/main" val="225716767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0"/>
            <a:ext cx="8229600" cy="274638"/>
          </a:xfrm>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152400" y="152400"/>
            <a:ext cx="8534400" cy="6705600"/>
          </a:xfrm>
        </p:spPr>
        <p:txBody>
          <a:bodyPr>
            <a:normAutofit fontScale="92500" lnSpcReduction="10000"/>
          </a:bodyPr>
          <a:lstStyle/>
          <a:p>
            <a:pPr marL="0" indent="0">
              <a:buNone/>
            </a:pPr>
            <a:r>
              <a:rPr lang="en-US" b="1" dirty="0"/>
              <a:t>A roadblock is satisfactory where [1] the decision to implement </a:t>
            </a:r>
            <a:r>
              <a:rPr lang="en-US" b="1" dirty="0" smtClean="0"/>
              <a:t>the roadblock </a:t>
            </a:r>
            <a:r>
              <a:rPr lang="en-US" b="1" dirty="0"/>
              <a:t>was made by supervisory personnel rather than </a:t>
            </a:r>
            <a:r>
              <a:rPr lang="en-US" b="1" dirty="0" smtClean="0"/>
              <a:t>the officers </a:t>
            </a:r>
            <a:r>
              <a:rPr lang="en-US" b="1" dirty="0"/>
              <a:t>in the field; </a:t>
            </a:r>
            <a:endParaRPr lang="en-US" b="1" dirty="0" smtClean="0"/>
          </a:p>
          <a:p>
            <a:pPr marL="0" indent="0">
              <a:buNone/>
            </a:pPr>
            <a:r>
              <a:rPr lang="en-US" b="1" dirty="0" smtClean="0"/>
              <a:t>[</a:t>
            </a:r>
            <a:r>
              <a:rPr lang="en-US" b="1" dirty="0"/>
              <a:t>2] all vehicles are stopped as opposed </a:t>
            </a:r>
            <a:r>
              <a:rPr lang="en-US" b="1" dirty="0" smtClean="0"/>
              <a:t>to random </a:t>
            </a:r>
            <a:r>
              <a:rPr lang="en-US" b="1" dirty="0"/>
              <a:t>vehicle stops</a:t>
            </a:r>
            <a:r>
              <a:rPr lang="en-US" b="1" dirty="0" smtClean="0"/>
              <a:t>;</a:t>
            </a:r>
          </a:p>
          <a:p>
            <a:pPr marL="0" indent="0">
              <a:buNone/>
            </a:pPr>
            <a:r>
              <a:rPr lang="en-US" b="1" dirty="0" smtClean="0"/>
              <a:t>[</a:t>
            </a:r>
            <a:r>
              <a:rPr lang="en-US" b="1" dirty="0"/>
              <a:t>3] the delay to motorists is minimal; </a:t>
            </a:r>
            <a:endParaRPr lang="en-US" b="1" dirty="0" smtClean="0"/>
          </a:p>
          <a:p>
            <a:pPr marL="0" indent="0">
              <a:buNone/>
            </a:pPr>
            <a:r>
              <a:rPr lang="en-US" b="1" dirty="0" smtClean="0"/>
              <a:t>[</a:t>
            </a:r>
            <a:r>
              <a:rPr lang="en-US" b="1" dirty="0"/>
              <a:t>4] </a:t>
            </a:r>
            <a:r>
              <a:rPr lang="en-US" b="1" dirty="0" smtClean="0"/>
              <a:t>the roadblock </a:t>
            </a:r>
            <a:r>
              <a:rPr lang="en-US" b="1" dirty="0"/>
              <a:t>operation is well identified as a police checkpoint; and</a:t>
            </a:r>
          </a:p>
          <a:p>
            <a:pPr marL="0" indent="0">
              <a:buNone/>
            </a:pPr>
            <a:r>
              <a:rPr lang="en-US" b="1" dirty="0"/>
              <a:t>[5] the “screening” officer’s training and experience is sufficient </a:t>
            </a:r>
            <a:r>
              <a:rPr lang="en-US" b="1" dirty="0" smtClean="0"/>
              <a:t>to qualify </a:t>
            </a:r>
            <a:r>
              <a:rPr lang="en-US" b="1" dirty="0"/>
              <a:t>him to make an initial determination as to which </a:t>
            </a:r>
            <a:r>
              <a:rPr lang="en-US" b="1" dirty="0" smtClean="0"/>
              <a:t>motorists should </a:t>
            </a:r>
            <a:r>
              <a:rPr lang="en-US" b="1" dirty="0"/>
              <a:t>be given field tests for intoxication.</a:t>
            </a:r>
          </a:p>
          <a:p>
            <a:pPr marL="0" indent="0">
              <a:buNone/>
            </a:pPr>
            <a:r>
              <a:rPr lang="en-US" b="1" i="1" dirty="0" err="1"/>
              <a:t>LaFontaine</a:t>
            </a:r>
            <a:r>
              <a:rPr lang="en-US" b="1" i="1" dirty="0"/>
              <a:t> v. State</a:t>
            </a:r>
            <a:r>
              <a:rPr lang="en-US" b="1" dirty="0"/>
              <a:t>, 269 Ga. 251, 253 (497 SE2d 367) (1998).</a:t>
            </a:r>
          </a:p>
        </p:txBody>
      </p:sp>
    </p:spTree>
    <p:extLst>
      <p:ext uri="{BB962C8B-B14F-4D97-AF65-F5344CB8AC3E}">
        <p14:creationId xmlns:p14="http://schemas.microsoft.com/office/powerpoint/2010/main" val="18948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rmAutofit/>
          </a:bodyPr>
          <a:lstStyle/>
          <a:p>
            <a:endParaRPr lang="en-US" dirty="0"/>
          </a:p>
        </p:txBody>
      </p:sp>
      <p:sp>
        <p:nvSpPr>
          <p:cNvPr id="5" name="Content Placeholder 4"/>
          <p:cNvSpPr>
            <a:spLocks noGrp="1"/>
          </p:cNvSpPr>
          <p:nvPr>
            <p:ph idx="1"/>
          </p:nvPr>
        </p:nvSpPr>
        <p:spPr>
          <a:xfrm>
            <a:off x="457200" y="381000"/>
            <a:ext cx="8229600" cy="5745163"/>
          </a:xfrm>
        </p:spPr>
        <p:txBody>
          <a:bodyPr>
            <a:normAutofit/>
          </a:bodyPr>
          <a:lstStyle/>
          <a:p>
            <a:pPr marL="0" indent="0">
              <a:buNone/>
            </a:pPr>
            <a:r>
              <a:rPr lang="en-US" b="1" dirty="0"/>
              <a:t>However, Appellant’s fallback argument – that </a:t>
            </a:r>
            <a:r>
              <a:rPr lang="en-US" b="1" i="1" dirty="0" err="1"/>
              <a:t>LaFontaine’s</a:t>
            </a:r>
            <a:r>
              <a:rPr lang="en-US" b="1" dirty="0"/>
              <a:t> “</a:t>
            </a:r>
            <a:r>
              <a:rPr lang="en-US" b="1" dirty="0" smtClean="0"/>
              <a:t>supervisory personnel</a:t>
            </a:r>
            <a:r>
              <a:rPr lang="en-US" b="1" dirty="0"/>
              <a:t>” requirement was not satisfied in this case, rendering the </a:t>
            </a:r>
            <a:r>
              <a:rPr lang="en-US" b="1" dirty="0" smtClean="0"/>
              <a:t>checkpoint at </a:t>
            </a:r>
            <a:r>
              <a:rPr lang="en-US" b="1" dirty="0"/>
              <a:t>which he was stopped unconstitutional – has merit. As the dissent </a:t>
            </a:r>
            <a:r>
              <a:rPr lang="en-US" b="1" dirty="0" smtClean="0"/>
              <a:t>below correctly </a:t>
            </a:r>
            <a:r>
              <a:rPr lang="en-US" b="1" dirty="0"/>
              <a:t>recognized, the dispositive issue in this case is whether the </a:t>
            </a:r>
            <a:r>
              <a:rPr lang="en-US" b="1" dirty="0" smtClean="0"/>
              <a:t>police sergeant </a:t>
            </a:r>
            <a:r>
              <a:rPr lang="en-US" b="1" dirty="0"/>
              <a:t>decided to implement the roadblock as a supervisor in advance or as </a:t>
            </a:r>
            <a:r>
              <a:rPr lang="en-US" b="1" dirty="0" smtClean="0"/>
              <a:t>an officer </a:t>
            </a:r>
            <a:r>
              <a:rPr lang="en-US" b="1" dirty="0"/>
              <a:t>in the field.</a:t>
            </a:r>
          </a:p>
        </p:txBody>
      </p:sp>
    </p:spTree>
    <p:extLst>
      <p:ext uri="{BB962C8B-B14F-4D97-AF65-F5344CB8AC3E}">
        <p14:creationId xmlns:p14="http://schemas.microsoft.com/office/powerpoint/2010/main" val="186365114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45719"/>
          </a:xfrm>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457200" y="152400"/>
            <a:ext cx="8229600" cy="6324600"/>
          </a:xfrm>
        </p:spPr>
        <p:txBody>
          <a:bodyPr>
            <a:normAutofit/>
          </a:bodyPr>
          <a:lstStyle/>
          <a:p>
            <a:pPr marL="0" indent="0">
              <a:buNone/>
            </a:pPr>
            <a:r>
              <a:rPr lang="en-US" b="1" dirty="0"/>
              <a:t>And as the dissent correctly concluded, the trial court’s factual </a:t>
            </a:r>
            <a:r>
              <a:rPr lang="en-US" b="1" dirty="0" smtClean="0"/>
              <a:t>determination that </a:t>
            </a:r>
            <a:r>
              <a:rPr lang="en-US" b="1" dirty="0"/>
              <a:t>the </a:t>
            </a:r>
            <a:r>
              <a:rPr lang="en-US" b="1" u="sng" dirty="0"/>
              <a:t>sergeant made the decision while acting as a field officer rather than </a:t>
            </a:r>
            <a:r>
              <a:rPr lang="en-US" b="1" u="sng" dirty="0" smtClean="0"/>
              <a:t>in advance </a:t>
            </a:r>
            <a:r>
              <a:rPr lang="en-US" b="1" u="sng" dirty="0"/>
              <a:t>as a supervisor </a:t>
            </a:r>
            <a:r>
              <a:rPr lang="en-US" b="1" dirty="0"/>
              <a:t>was supported by some evidence and therefore was </a:t>
            </a:r>
            <a:r>
              <a:rPr lang="en-US" b="1" dirty="0" smtClean="0"/>
              <a:t>not clearly </a:t>
            </a:r>
            <a:r>
              <a:rPr lang="en-US" b="1" dirty="0"/>
              <a:t>erroneous, and the trial court’s suppression order should have </a:t>
            </a:r>
            <a:r>
              <a:rPr lang="en-US" b="1" dirty="0" smtClean="0"/>
              <a:t>been affirmed </a:t>
            </a:r>
            <a:r>
              <a:rPr lang="en-US" b="1" dirty="0"/>
              <a:t>on this basis</a:t>
            </a:r>
            <a:r>
              <a:rPr lang="en-US" b="1" dirty="0" smtClean="0"/>
              <a:t>... </a:t>
            </a:r>
            <a:r>
              <a:rPr lang="en-US" b="1" dirty="0"/>
              <a:t>Accordingly, we reverse the Court of </a:t>
            </a:r>
            <a:r>
              <a:rPr lang="en-US" b="1" dirty="0" smtClean="0"/>
              <a:t>Appeals’ judgment.</a:t>
            </a:r>
            <a:endParaRPr lang="en-US" b="1" dirty="0"/>
          </a:p>
        </p:txBody>
      </p:sp>
    </p:spTree>
    <p:extLst>
      <p:ext uri="{BB962C8B-B14F-4D97-AF65-F5344CB8AC3E}">
        <p14:creationId xmlns:p14="http://schemas.microsoft.com/office/powerpoint/2010/main" val="6343175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8762"/>
          </a:xfrm>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457200" y="609600"/>
            <a:ext cx="8229600" cy="5516563"/>
          </a:xfrm>
        </p:spPr>
        <p:txBody>
          <a:bodyPr>
            <a:normAutofit/>
          </a:bodyPr>
          <a:lstStyle/>
          <a:p>
            <a:pPr>
              <a:buFont typeface="Wingdings" panose="05000000000000000000" pitchFamily="2" charset="2"/>
              <a:buChar char="q"/>
            </a:pPr>
            <a:r>
              <a:rPr lang="en-US" b="1" dirty="0"/>
              <a:t>In July 2008, the Cobb County Police Department </a:t>
            </a:r>
            <a:r>
              <a:rPr lang="en-US" b="1" dirty="0" smtClean="0"/>
              <a:t>adopted Policy </a:t>
            </a:r>
            <a:r>
              <a:rPr lang="en-US" b="1" dirty="0"/>
              <a:t>5.19 on Traffic Safety Checkpoints. The policy’s stated </a:t>
            </a:r>
            <a:r>
              <a:rPr lang="en-US" b="1" dirty="0" smtClean="0"/>
              <a:t>purpose…</a:t>
            </a:r>
          </a:p>
          <a:p>
            <a:pPr>
              <a:buFont typeface="Wingdings" panose="05000000000000000000" pitchFamily="2" charset="2"/>
              <a:buChar char="q"/>
            </a:pPr>
            <a:r>
              <a:rPr lang="en-US" b="1" dirty="0" smtClean="0"/>
              <a:t>is to </a:t>
            </a:r>
            <a:r>
              <a:rPr lang="en-US" b="1" dirty="0"/>
              <a:t>protect the citizens of Cobb County and to monitor and </a:t>
            </a:r>
            <a:r>
              <a:rPr lang="en-US" b="1" dirty="0" smtClean="0"/>
              <a:t>check driver’s </a:t>
            </a:r>
            <a:r>
              <a:rPr lang="en-US" b="1" dirty="0"/>
              <a:t>licenses, driver condition, vehicle registrations, </a:t>
            </a:r>
            <a:r>
              <a:rPr lang="en-US" b="1" dirty="0" smtClean="0"/>
              <a:t>vehicle equipment</a:t>
            </a:r>
            <a:r>
              <a:rPr lang="en-US" b="1" dirty="0"/>
              <a:t>, and various other requirements of the Georgia </a:t>
            </a:r>
            <a:r>
              <a:rPr lang="en-US" b="1" dirty="0" smtClean="0"/>
              <a:t>State Motor </a:t>
            </a:r>
            <a:r>
              <a:rPr lang="en-US" b="1" dirty="0"/>
              <a:t>Vehicle and Traffic Code.</a:t>
            </a:r>
          </a:p>
        </p:txBody>
      </p:sp>
    </p:spTree>
    <p:extLst>
      <p:ext uri="{BB962C8B-B14F-4D97-AF65-F5344CB8AC3E}">
        <p14:creationId xmlns:p14="http://schemas.microsoft.com/office/powerpoint/2010/main" val="36846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143000" y="990600"/>
            <a:ext cx="7543800" cy="4953000"/>
          </a:xfrm>
        </p:spPr>
        <p:txBody>
          <a:bodyPr/>
          <a:lstStyle/>
          <a:p>
            <a:pPr algn="ctr">
              <a:buFont typeface="Wingdings" pitchFamily="2" charset="2"/>
              <a:buNone/>
            </a:pPr>
            <a:r>
              <a:rPr lang="en-US" sz="4000" i="1" dirty="0">
                <a:solidFill>
                  <a:srgbClr val="C00000"/>
                </a:solidFill>
              </a:rPr>
              <a:t>“We must be loyal to the truth.”</a:t>
            </a:r>
          </a:p>
          <a:p>
            <a:pPr algn="ctr">
              <a:buFont typeface="Wingdings" pitchFamily="2" charset="2"/>
              <a:buNone/>
            </a:pPr>
            <a:endParaRPr lang="en-US" sz="4000" i="1" dirty="0">
              <a:solidFill>
                <a:srgbClr val="FFCC00"/>
              </a:solidFill>
            </a:endParaRPr>
          </a:p>
          <a:p>
            <a:pPr algn="ctr">
              <a:buFont typeface="Wingdings" pitchFamily="2" charset="2"/>
              <a:buNone/>
            </a:pPr>
            <a:r>
              <a:rPr lang="en-US" sz="4200" dirty="0"/>
              <a:t>By objective fact interpretation, scientific and logical test, and comprehensive knowledge base.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533400" y="304800"/>
            <a:ext cx="8229600" cy="6248400"/>
          </a:xfrm>
        </p:spPr>
        <p:txBody>
          <a:bodyPr>
            <a:normAutofit/>
          </a:bodyPr>
          <a:lstStyle/>
          <a:p>
            <a:pPr marL="0" indent="0">
              <a:buNone/>
            </a:pPr>
            <a:r>
              <a:rPr lang="en-US" b="1" dirty="0"/>
              <a:t>Regarding </a:t>
            </a:r>
            <a:r>
              <a:rPr lang="en-US" b="1" i="1" dirty="0" err="1"/>
              <a:t>LaFontaine’s</a:t>
            </a:r>
            <a:r>
              <a:rPr lang="en-US" b="1" i="1" dirty="0"/>
              <a:t> </a:t>
            </a:r>
            <a:r>
              <a:rPr lang="en-US" b="1" dirty="0"/>
              <a:t>“supervisory personnel” </a:t>
            </a:r>
            <a:r>
              <a:rPr lang="en-US" b="1" dirty="0" smtClean="0"/>
              <a:t>requirement…Policy </a:t>
            </a:r>
            <a:r>
              <a:rPr lang="en-US" b="1" dirty="0"/>
              <a:t>5.19 says that “[a]</a:t>
            </a:r>
            <a:r>
              <a:rPr lang="en-US" b="1" dirty="0" err="1"/>
              <a:t>ny</a:t>
            </a:r>
            <a:r>
              <a:rPr lang="en-US" b="1" dirty="0"/>
              <a:t> supervisor has the authority to </a:t>
            </a:r>
            <a:r>
              <a:rPr lang="en-US" b="1" dirty="0" smtClean="0"/>
              <a:t>implement a </a:t>
            </a:r>
            <a:r>
              <a:rPr lang="en-US" b="1" dirty="0"/>
              <a:t>checkpoint.” The policy specifies, however, that a checkpoint must </a:t>
            </a:r>
            <a:r>
              <a:rPr lang="en-US" b="1" dirty="0" smtClean="0"/>
              <a:t>be “approved </a:t>
            </a:r>
            <a:r>
              <a:rPr lang="en-US" b="1" dirty="0"/>
              <a:t>by a supervisor prior to implementation” and explains that “[</a:t>
            </a:r>
            <a:r>
              <a:rPr lang="en-US" b="1" dirty="0" smtClean="0"/>
              <a:t>t]he decision </a:t>
            </a:r>
            <a:r>
              <a:rPr lang="en-US" b="1" dirty="0"/>
              <a:t>to implement the checkpoint [must be] made by supervisory </a:t>
            </a:r>
            <a:r>
              <a:rPr lang="en-US" b="1" dirty="0" smtClean="0"/>
              <a:t>personnel rather </a:t>
            </a:r>
            <a:r>
              <a:rPr lang="en-US" b="1" dirty="0"/>
              <a:t>than by officers in the field. This includes the time and location of </a:t>
            </a:r>
            <a:r>
              <a:rPr lang="en-US" b="1" dirty="0" smtClean="0"/>
              <a:t>the checkpoint</a:t>
            </a:r>
            <a:r>
              <a:rPr lang="en-US" b="1" dirty="0"/>
              <a:t>.”</a:t>
            </a:r>
          </a:p>
        </p:txBody>
      </p:sp>
    </p:spTree>
    <p:extLst>
      <p:ext uri="{BB962C8B-B14F-4D97-AF65-F5344CB8AC3E}">
        <p14:creationId xmlns:p14="http://schemas.microsoft.com/office/powerpoint/2010/main" val="359168211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457200" y="457200"/>
            <a:ext cx="8229600" cy="5668963"/>
          </a:xfrm>
        </p:spPr>
        <p:txBody>
          <a:bodyPr>
            <a:normAutofit/>
          </a:bodyPr>
          <a:lstStyle/>
          <a:p>
            <a:pPr marL="0" indent="0">
              <a:buNone/>
            </a:pPr>
            <a:r>
              <a:rPr lang="en-US" sz="3600" b="1" dirty="0"/>
              <a:t>Citing </a:t>
            </a:r>
            <a:r>
              <a:rPr lang="en-US" sz="3600" b="1" i="1" dirty="0"/>
              <a:t>Edmond</a:t>
            </a:r>
            <a:r>
              <a:rPr lang="en-US" sz="3600" b="1" dirty="0"/>
              <a:t>, the policy adds that checkpoints must </a:t>
            </a:r>
            <a:r>
              <a:rPr lang="en-US" sz="3600" b="1" dirty="0" smtClean="0"/>
              <a:t>be implemented </a:t>
            </a:r>
            <a:r>
              <a:rPr lang="en-US" sz="3600" b="1" dirty="0"/>
              <a:t>“for a ‘legitimate primary purpose’. . . . [and] cannot be for </a:t>
            </a:r>
            <a:r>
              <a:rPr lang="en-US" sz="3600" b="1" dirty="0" smtClean="0"/>
              <a:t>the purpose </a:t>
            </a:r>
            <a:r>
              <a:rPr lang="en-US" sz="3600" b="1" dirty="0"/>
              <a:t>of a pretext for ‘general crime detection.’” Detailed instructions on </a:t>
            </a:r>
            <a:r>
              <a:rPr lang="en-US" sz="3600" b="1" dirty="0" smtClean="0"/>
              <a:t>the proper </a:t>
            </a:r>
            <a:r>
              <a:rPr lang="en-US" sz="3600" b="1" dirty="0"/>
              <a:t>staffing of checkpoints are also included.</a:t>
            </a:r>
          </a:p>
        </p:txBody>
      </p:sp>
    </p:spTree>
    <p:extLst>
      <p:ext uri="{BB962C8B-B14F-4D97-AF65-F5344CB8AC3E}">
        <p14:creationId xmlns:p14="http://schemas.microsoft.com/office/powerpoint/2010/main" val="377804485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FACTS</a:t>
            </a:r>
            <a:endParaRPr lang="en-US" dirty="0"/>
          </a:p>
        </p:txBody>
      </p:sp>
      <p:sp>
        <p:nvSpPr>
          <p:cNvPr id="5" name="Content Placeholder 4"/>
          <p:cNvSpPr>
            <a:spLocks noGrp="1"/>
          </p:cNvSpPr>
          <p:nvPr>
            <p:ph idx="1"/>
          </p:nvPr>
        </p:nvSpPr>
        <p:spPr>
          <a:xfrm>
            <a:off x="457200" y="1219200"/>
            <a:ext cx="8229600" cy="4906963"/>
          </a:xfrm>
        </p:spPr>
        <p:txBody>
          <a:bodyPr>
            <a:normAutofit fontScale="85000" lnSpcReduction="10000"/>
          </a:bodyPr>
          <a:lstStyle/>
          <a:p>
            <a:pPr marL="0" indent="0">
              <a:buNone/>
            </a:pPr>
            <a:r>
              <a:rPr lang="en-US" b="1" dirty="0"/>
              <a:t>On or about April 6, 2010, precinct commander </a:t>
            </a:r>
            <a:r>
              <a:rPr lang="en-US" b="1" dirty="0" smtClean="0"/>
              <a:t>Captain Charles </a:t>
            </a:r>
            <a:r>
              <a:rPr lang="en-US" b="1" dirty="0"/>
              <a:t>Cox emailed the officers in the precinct and instructed them to </a:t>
            </a:r>
            <a:r>
              <a:rPr lang="en-US" b="1" dirty="0" smtClean="0"/>
              <a:t>conduct directed </a:t>
            </a:r>
            <a:r>
              <a:rPr lang="en-US" b="1" dirty="0"/>
              <a:t>traffic enforcement on </a:t>
            </a:r>
            <a:r>
              <a:rPr lang="en-US" b="1" dirty="0" err="1"/>
              <a:t>Groover</a:t>
            </a:r>
            <a:r>
              <a:rPr lang="en-US" b="1" dirty="0"/>
              <a:t> Road in the vicinity of </a:t>
            </a:r>
            <a:r>
              <a:rPr lang="en-US" b="1" dirty="0" err="1"/>
              <a:t>Allgood</a:t>
            </a:r>
            <a:r>
              <a:rPr lang="en-US" b="1" dirty="0"/>
              <a:t> </a:t>
            </a:r>
            <a:r>
              <a:rPr lang="en-US" b="1" dirty="0" smtClean="0"/>
              <a:t>Road, in </a:t>
            </a:r>
            <a:r>
              <a:rPr lang="en-US" b="1" dirty="0"/>
              <a:t>response to a citizen complaint about speeding, racing, and littering. </a:t>
            </a:r>
            <a:r>
              <a:rPr lang="en-US" b="1" dirty="0" err="1" smtClean="0"/>
              <a:t>Groover</a:t>
            </a:r>
            <a:r>
              <a:rPr lang="en-US" b="1" dirty="0" smtClean="0"/>
              <a:t> Road </a:t>
            </a:r>
            <a:r>
              <a:rPr lang="en-US" b="1" dirty="0"/>
              <a:t>is an old, narrow, curvy road with no shoulder that runs along the edge </a:t>
            </a:r>
            <a:r>
              <a:rPr lang="en-US" b="1" dirty="0" smtClean="0"/>
              <a:t>of Blackjack </a:t>
            </a:r>
            <a:r>
              <a:rPr lang="en-US" b="1" dirty="0"/>
              <a:t>Mountain. The next day, April 7, a shift supervisor, Sergeant </a:t>
            </a:r>
            <a:r>
              <a:rPr lang="en-US" b="1" dirty="0" smtClean="0"/>
              <a:t>Andrew </a:t>
            </a:r>
            <a:r>
              <a:rPr lang="en-US" b="1" dirty="0" err="1" smtClean="0"/>
              <a:t>Marchetta</a:t>
            </a:r>
            <a:r>
              <a:rPr lang="en-US" b="1" dirty="0"/>
              <a:t>, sent a corporal to survey </a:t>
            </a:r>
            <a:r>
              <a:rPr lang="en-US" b="1" dirty="0" err="1"/>
              <a:t>Groover</a:t>
            </a:r>
            <a:r>
              <a:rPr lang="en-US" b="1" dirty="0"/>
              <a:t> Road. The officer reported </a:t>
            </a:r>
            <a:r>
              <a:rPr lang="en-US" b="1" dirty="0" smtClean="0"/>
              <a:t>to Sergeant </a:t>
            </a:r>
            <a:r>
              <a:rPr lang="en-US" b="1" dirty="0" err="1"/>
              <a:t>Marchetta</a:t>
            </a:r>
            <a:r>
              <a:rPr lang="en-US" b="1" dirty="0"/>
              <a:t> that the road was not conducive to traffic enforcement </a:t>
            </a:r>
            <a:r>
              <a:rPr lang="en-US" b="1" dirty="0" smtClean="0"/>
              <a:t>using speed </a:t>
            </a:r>
            <a:r>
              <a:rPr lang="en-US" b="1" dirty="0"/>
              <a:t>detection devices, due to limited sight distances.</a:t>
            </a:r>
          </a:p>
        </p:txBody>
      </p:sp>
    </p:spTree>
    <p:extLst>
      <p:ext uri="{BB962C8B-B14F-4D97-AF65-F5344CB8AC3E}">
        <p14:creationId xmlns:p14="http://schemas.microsoft.com/office/powerpoint/2010/main" val="161528267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457200" y="533400"/>
            <a:ext cx="8229600" cy="5592763"/>
          </a:xfrm>
        </p:spPr>
        <p:txBody>
          <a:bodyPr>
            <a:normAutofit/>
          </a:bodyPr>
          <a:lstStyle/>
          <a:p>
            <a:pPr marL="0" indent="0">
              <a:buNone/>
            </a:pPr>
            <a:r>
              <a:rPr lang="en-US" b="1" dirty="0"/>
              <a:t>According to the trial court, Sergeant </a:t>
            </a:r>
            <a:r>
              <a:rPr lang="en-US" b="1" dirty="0" err="1"/>
              <a:t>Marchetta</a:t>
            </a:r>
            <a:r>
              <a:rPr lang="en-US" b="1" dirty="0"/>
              <a:t> decided on April 9 to </a:t>
            </a:r>
            <a:r>
              <a:rPr lang="en-US" b="1" dirty="0" smtClean="0"/>
              <a:t>set </a:t>
            </a:r>
            <a:r>
              <a:rPr lang="en-US" b="1" dirty="0"/>
              <a:t>up a traffic safety checkpoint on </a:t>
            </a:r>
            <a:r>
              <a:rPr lang="en-US" b="1" dirty="0" err="1"/>
              <a:t>Groover</a:t>
            </a:r>
            <a:r>
              <a:rPr lang="en-US" b="1" dirty="0"/>
              <a:t> Road</a:t>
            </a:r>
            <a:r>
              <a:rPr lang="en-US" b="1" dirty="0" smtClean="0"/>
              <a:t>.  </a:t>
            </a:r>
            <a:r>
              <a:rPr lang="en-US" b="1" dirty="0"/>
              <a:t>His plan was to stop </a:t>
            </a:r>
            <a:r>
              <a:rPr lang="en-US" b="1" dirty="0" smtClean="0"/>
              <a:t>every vehicle </a:t>
            </a:r>
            <a:r>
              <a:rPr lang="en-US" b="1" dirty="0"/>
              <a:t>approaching the checkpoint from either direction to check the </a:t>
            </a:r>
            <a:r>
              <a:rPr lang="en-US" b="1" dirty="0" smtClean="0"/>
              <a:t>driver’s license</a:t>
            </a:r>
            <a:r>
              <a:rPr lang="en-US" b="1" dirty="0"/>
              <a:t>, vehicle registration, and proof of insurance. A nearby sandpit </a:t>
            </a:r>
            <a:r>
              <a:rPr lang="en-US" b="1" dirty="0" smtClean="0"/>
              <a:t>entrance was </a:t>
            </a:r>
            <a:r>
              <a:rPr lang="en-US" b="1" dirty="0"/>
              <a:t>to be used for follow-up investigations of drivers for whom </a:t>
            </a:r>
            <a:r>
              <a:rPr lang="en-US" b="1" dirty="0" smtClean="0"/>
              <a:t>screening officers </a:t>
            </a:r>
            <a:r>
              <a:rPr lang="en-US" b="1" dirty="0"/>
              <a:t>developed articulable suspicion or probable cause of a motor vehicle </a:t>
            </a:r>
            <a:r>
              <a:rPr lang="en-US" b="1" dirty="0" smtClean="0"/>
              <a:t>or other </a:t>
            </a:r>
            <a:r>
              <a:rPr lang="en-US" b="1" dirty="0"/>
              <a:t>offense.</a:t>
            </a:r>
          </a:p>
        </p:txBody>
      </p:sp>
    </p:spTree>
    <p:extLst>
      <p:ext uri="{BB962C8B-B14F-4D97-AF65-F5344CB8AC3E}">
        <p14:creationId xmlns:p14="http://schemas.microsoft.com/office/powerpoint/2010/main" val="54159386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152400"/>
            <a:ext cx="8229600" cy="122238"/>
          </a:xfrm>
        </p:spPr>
        <p:txBody>
          <a:bodyPr>
            <a:normAutofit fontScale="90000"/>
          </a:bodyPr>
          <a:lstStyle/>
          <a:p>
            <a:endParaRPr lang="en-US" dirty="0"/>
          </a:p>
        </p:txBody>
      </p:sp>
      <p:sp>
        <p:nvSpPr>
          <p:cNvPr id="5" name="Content Placeholder 4"/>
          <p:cNvSpPr>
            <a:spLocks noGrp="1"/>
          </p:cNvSpPr>
          <p:nvPr>
            <p:ph idx="1"/>
          </p:nvPr>
        </p:nvSpPr>
        <p:spPr>
          <a:xfrm>
            <a:off x="457200" y="457200"/>
            <a:ext cx="8229600" cy="5668963"/>
          </a:xfrm>
        </p:spPr>
        <p:txBody>
          <a:bodyPr>
            <a:normAutofit fontScale="92500"/>
          </a:bodyPr>
          <a:lstStyle/>
          <a:p>
            <a:pPr marL="0" indent="0">
              <a:buNone/>
            </a:pPr>
            <a:r>
              <a:rPr lang="en-US" b="1" dirty="0"/>
              <a:t>Sergeant </a:t>
            </a:r>
            <a:r>
              <a:rPr lang="en-US" b="1" dirty="0" err="1"/>
              <a:t>Marchetta</a:t>
            </a:r>
            <a:r>
              <a:rPr lang="en-US" b="1" dirty="0"/>
              <a:t> directed Officer David Smith to assist him with </a:t>
            </a:r>
            <a:r>
              <a:rPr lang="en-US" b="1" dirty="0" smtClean="0"/>
              <a:t>the checkpoint</a:t>
            </a:r>
            <a:r>
              <a:rPr lang="en-US" b="1" dirty="0"/>
              <a:t>. The checkpoint began on April 9 at approximately 6:45 p.m., </a:t>
            </a:r>
            <a:r>
              <a:rPr lang="en-US" b="1" dirty="0" smtClean="0"/>
              <a:t>while it </a:t>
            </a:r>
            <a:r>
              <a:rPr lang="en-US" b="1" dirty="0"/>
              <a:t>was still daylight. The checkpoint was marked by two traffic cones, </a:t>
            </a:r>
            <a:r>
              <a:rPr lang="en-US" b="1" dirty="0" smtClean="0"/>
              <a:t>by Sergeant </a:t>
            </a:r>
            <a:r>
              <a:rPr lang="en-US" b="1" dirty="0" err="1"/>
              <a:t>Marchetta’s</a:t>
            </a:r>
            <a:r>
              <a:rPr lang="en-US" b="1" dirty="0"/>
              <a:t> and Officer Smith’s patrol cars, which were parked </a:t>
            </a:r>
            <a:r>
              <a:rPr lang="en-US" b="1" dirty="0" smtClean="0"/>
              <a:t>with their </a:t>
            </a:r>
            <a:r>
              <a:rPr lang="en-US" b="1" dirty="0"/>
              <a:t>blue lights on, and by the officers themselves, who were wearing </a:t>
            </a:r>
            <a:r>
              <a:rPr lang="en-US" b="1" dirty="0" smtClean="0"/>
              <a:t>bright yellow </a:t>
            </a:r>
            <a:r>
              <a:rPr lang="en-US" b="1" dirty="0"/>
              <a:t>vests. The two officers both acted as screeners. Traffic was light, </a:t>
            </a:r>
            <a:r>
              <a:rPr lang="en-US" b="1" dirty="0" smtClean="0"/>
              <a:t>and in </a:t>
            </a:r>
            <a:r>
              <a:rPr lang="en-US" b="1" dirty="0"/>
              <a:t>the first 20 minutes, only seven vehicles were stopped, resulting in </a:t>
            </a:r>
            <a:r>
              <a:rPr lang="en-US" b="1" dirty="0" smtClean="0"/>
              <a:t>one citation </a:t>
            </a:r>
            <a:r>
              <a:rPr lang="en-US" b="1" dirty="0"/>
              <a:t>for an invalid tag.</a:t>
            </a:r>
          </a:p>
        </p:txBody>
      </p:sp>
    </p:spTree>
    <p:extLst>
      <p:ext uri="{BB962C8B-B14F-4D97-AF65-F5344CB8AC3E}">
        <p14:creationId xmlns:p14="http://schemas.microsoft.com/office/powerpoint/2010/main" val="225767634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533400" y="457200"/>
            <a:ext cx="8229600" cy="5943600"/>
          </a:xfrm>
        </p:spPr>
        <p:txBody>
          <a:bodyPr>
            <a:normAutofit/>
          </a:bodyPr>
          <a:lstStyle/>
          <a:p>
            <a:pPr marL="0" indent="0">
              <a:buNone/>
            </a:pPr>
            <a:r>
              <a:rPr lang="en-US" b="1" dirty="0"/>
              <a:t>At about 7:05 p.m., Appellant approached the checkpoint in a </a:t>
            </a:r>
            <a:r>
              <a:rPr lang="en-US" b="1" dirty="0" smtClean="0"/>
              <a:t>Nissan Maxima </a:t>
            </a:r>
            <a:r>
              <a:rPr lang="en-US" b="1" dirty="0"/>
              <a:t>with a pizza delivery sign on it. He initially attempted to drive </a:t>
            </a:r>
            <a:r>
              <a:rPr lang="en-US" b="1" dirty="0" smtClean="0"/>
              <a:t>around </a:t>
            </a:r>
            <a:r>
              <a:rPr lang="en-US" b="1" dirty="0"/>
              <a:t>the checkpoint, but when Officer Smith yelled at him to stop, he did so.</a:t>
            </a:r>
          </a:p>
          <a:p>
            <a:pPr marL="0" indent="0">
              <a:buNone/>
            </a:pPr>
            <a:r>
              <a:rPr lang="en-US" b="1" dirty="0"/>
              <a:t>Sergeant </a:t>
            </a:r>
            <a:r>
              <a:rPr lang="en-US" b="1" dirty="0" err="1"/>
              <a:t>Marchetta</a:t>
            </a:r>
            <a:r>
              <a:rPr lang="en-US" b="1" dirty="0"/>
              <a:t> was screening a vehicle in the other lane, and as he </a:t>
            </a:r>
            <a:r>
              <a:rPr lang="en-US" b="1" dirty="0" smtClean="0"/>
              <a:t>finished, Officer </a:t>
            </a:r>
            <a:r>
              <a:rPr lang="en-US" b="1" dirty="0"/>
              <a:t>Smith told the sergeant that he smelled marijuana in Appellant’s </a:t>
            </a:r>
            <a:r>
              <a:rPr lang="en-US" b="1" dirty="0" smtClean="0"/>
              <a:t>car. Officer </a:t>
            </a:r>
            <a:r>
              <a:rPr lang="en-US" b="1" dirty="0"/>
              <a:t>Smith then instructed Appellant to pull over to the sandpit entrance.</a:t>
            </a:r>
          </a:p>
        </p:txBody>
      </p:sp>
    </p:spTree>
    <p:extLst>
      <p:ext uri="{BB962C8B-B14F-4D97-AF65-F5344CB8AC3E}">
        <p14:creationId xmlns:p14="http://schemas.microsoft.com/office/powerpoint/2010/main" val="15872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1500"/>
            <a:ext cx="8229600" cy="1143000"/>
          </a:xfrm>
        </p:spPr>
        <p:txBody>
          <a:bodyPr>
            <a:normAutofit/>
          </a:bodyPr>
          <a:lstStyle/>
          <a:p>
            <a:endParaRPr lang="en-US" dirty="0"/>
          </a:p>
        </p:txBody>
      </p:sp>
      <p:sp>
        <p:nvSpPr>
          <p:cNvPr id="5" name="Content Placeholder 4"/>
          <p:cNvSpPr>
            <a:spLocks noGrp="1"/>
          </p:cNvSpPr>
          <p:nvPr>
            <p:ph idx="1"/>
          </p:nvPr>
        </p:nvSpPr>
        <p:spPr>
          <a:xfrm>
            <a:off x="533400" y="609600"/>
            <a:ext cx="8229600" cy="5791200"/>
          </a:xfrm>
        </p:spPr>
        <p:txBody>
          <a:bodyPr>
            <a:normAutofit fontScale="92500" lnSpcReduction="10000"/>
          </a:bodyPr>
          <a:lstStyle/>
          <a:p>
            <a:pPr marL="0" indent="0">
              <a:buNone/>
            </a:pPr>
            <a:r>
              <a:rPr lang="en-US" b="1" dirty="0"/>
              <a:t>As Sergeant </a:t>
            </a:r>
            <a:r>
              <a:rPr lang="en-US" b="1" dirty="0" err="1"/>
              <a:t>Marchetta</a:t>
            </a:r>
            <a:r>
              <a:rPr lang="en-US" b="1" dirty="0"/>
              <a:t> approached Appellant’s parked car, he </a:t>
            </a:r>
            <a:r>
              <a:rPr lang="en-US" b="1" dirty="0" smtClean="0"/>
              <a:t>saw Appellant </a:t>
            </a:r>
            <a:r>
              <a:rPr lang="en-US" b="1" dirty="0"/>
              <a:t>make a furtive movement with his hands toward the center of the </a:t>
            </a:r>
            <a:r>
              <a:rPr lang="en-US" b="1" dirty="0" smtClean="0"/>
              <a:t>car and </a:t>
            </a:r>
            <a:r>
              <a:rPr lang="en-US" b="1" dirty="0"/>
              <a:t>ordered Officer Smith to remove Appellant from the car. As Officer </a:t>
            </a:r>
            <a:r>
              <a:rPr lang="en-US" b="1" dirty="0" smtClean="0"/>
              <a:t>Smith did </a:t>
            </a:r>
            <a:r>
              <a:rPr lang="en-US" b="1" dirty="0"/>
              <a:t>so, Sergeant </a:t>
            </a:r>
            <a:r>
              <a:rPr lang="en-US" b="1" dirty="0" err="1"/>
              <a:t>Marchetta</a:t>
            </a:r>
            <a:r>
              <a:rPr lang="en-US" b="1" dirty="0"/>
              <a:t> saw a black object in Appellant’s right hand and </a:t>
            </a:r>
            <a:r>
              <a:rPr lang="en-US" b="1" dirty="0" smtClean="0"/>
              <a:t>a large </a:t>
            </a:r>
            <a:r>
              <a:rPr lang="en-US" b="1" dirty="0"/>
              <a:t>folding knife clipped to his shorts. As Appellant emerged from the car, </a:t>
            </a:r>
            <a:r>
              <a:rPr lang="en-US" b="1" dirty="0" smtClean="0"/>
              <a:t>he reached </a:t>
            </a:r>
            <a:r>
              <a:rPr lang="en-US" b="1" dirty="0"/>
              <a:t>towards his waist, dropped the object in his hand (which turned out </a:t>
            </a:r>
            <a:r>
              <a:rPr lang="en-US" b="1" dirty="0" smtClean="0"/>
              <a:t>to be </a:t>
            </a:r>
            <a:r>
              <a:rPr lang="en-US" b="1" dirty="0"/>
              <a:t>a marijuana pipe), and stomped on it. As Officer Smith tried to control </a:t>
            </a:r>
            <a:r>
              <a:rPr lang="en-US" b="1" dirty="0" smtClean="0"/>
              <a:t>him, Appellant </a:t>
            </a:r>
            <a:r>
              <a:rPr lang="en-US" b="1" dirty="0"/>
              <a:t>began to fight.</a:t>
            </a:r>
          </a:p>
        </p:txBody>
      </p:sp>
    </p:spTree>
    <p:extLst>
      <p:ext uri="{BB962C8B-B14F-4D97-AF65-F5344CB8AC3E}">
        <p14:creationId xmlns:p14="http://schemas.microsoft.com/office/powerpoint/2010/main" val="363267796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457200" y="838200"/>
            <a:ext cx="8229600" cy="5592763"/>
          </a:xfrm>
        </p:spPr>
        <p:txBody>
          <a:bodyPr>
            <a:normAutofit/>
          </a:bodyPr>
          <a:lstStyle/>
          <a:p>
            <a:pPr marL="0" indent="0">
              <a:buNone/>
            </a:pPr>
            <a:r>
              <a:rPr lang="en-US" b="1" dirty="0"/>
              <a:t>He continued to struggle even after being </a:t>
            </a:r>
            <a:r>
              <a:rPr lang="en-US" b="1" dirty="0" smtClean="0"/>
              <a:t>handcuffed, at </a:t>
            </a:r>
            <a:r>
              <a:rPr lang="en-US" b="1" dirty="0"/>
              <a:t>one point reaching for Officer Smith’s service pistol. Officer Smith </a:t>
            </a:r>
            <a:r>
              <a:rPr lang="en-US" b="1" dirty="0" smtClean="0"/>
              <a:t>broke away </a:t>
            </a:r>
            <a:r>
              <a:rPr lang="en-US" b="1" dirty="0"/>
              <a:t>from Appellant, and Sergeant </a:t>
            </a:r>
            <a:r>
              <a:rPr lang="en-US" b="1" dirty="0" err="1"/>
              <a:t>Marchetta</a:t>
            </a:r>
            <a:r>
              <a:rPr lang="en-US" b="1" dirty="0"/>
              <a:t> radioed for backup. </a:t>
            </a:r>
            <a:r>
              <a:rPr lang="en-US" b="1" dirty="0" smtClean="0"/>
              <a:t>After considerable </a:t>
            </a:r>
            <a:r>
              <a:rPr lang="en-US" b="1" dirty="0"/>
              <a:t>effort by both officers, they were able to subdue and </a:t>
            </a:r>
            <a:r>
              <a:rPr lang="en-US" b="1" dirty="0" smtClean="0"/>
              <a:t>arrest Appellant</a:t>
            </a:r>
            <a:r>
              <a:rPr lang="en-US" b="1" dirty="0"/>
              <a:t>.</a:t>
            </a:r>
          </a:p>
        </p:txBody>
      </p:sp>
    </p:spTree>
    <p:extLst>
      <p:ext uri="{BB962C8B-B14F-4D97-AF65-F5344CB8AC3E}">
        <p14:creationId xmlns:p14="http://schemas.microsoft.com/office/powerpoint/2010/main" val="217333622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838200"/>
            <a:ext cx="8229600" cy="1143000"/>
          </a:xfrm>
        </p:spPr>
        <p:txBody>
          <a:bodyPr>
            <a:normAutofit/>
          </a:bodyPr>
          <a:lstStyle/>
          <a:p>
            <a:endParaRPr lang="en-US" dirty="0"/>
          </a:p>
        </p:txBody>
      </p:sp>
      <p:sp>
        <p:nvSpPr>
          <p:cNvPr id="5" name="Content Placeholder 4"/>
          <p:cNvSpPr>
            <a:spLocks noGrp="1"/>
          </p:cNvSpPr>
          <p:nvPr>
            <p:ph idx="1"/>
          </p:nvPr>
        </p:nvSpPr>
        <p:spPr>
          <a:xfrm>
            <a:off x="457200" y="304800"/>
            <a:ext cx="8229600" cy="6553200"/>
          </a:xfrm>
        </p:spPr>
        <p:txBody>
          <a:bodyPr>
            <a:normAutofit lnSpcReduction="10000"/>
          </a:bodyPr>
          <a:lstStyle/>
          <a:p>
            <a:pPr marL="0" indent="0">
              <a:buNone/>
            </a:pPr>
            <a:r>
              <a:rPr lang="en-US" b="1" dirty="0"/>
              <a:t>The trial </a:t>
            </a:r>
            <a:r>
              <a:rPr lang="en-US" b="1" dirty="0" smtClean="0"/>
              <a:t>court acknowledged </a:t>
            </a:r>
            <a:r>
              <a:rPr lang="en-US" b="1" dirty="0"/>
              <a:t>that as a supervisor, Sergeant </a:t>
            </a:r>
            <a:r>
              <a:rPr lang="en-US" b="1" dirty="0" err="1"/>
              <a:t>Marchetta</a:t>
            </a:r>
            <a:r>
              <a:rPr lang="en-US" b="1" dirty="0"/>
              <a:t> had the general </a:t>
            </a:r>
            <a:r>
              <a:rPr lang="en-US" b="1" dirty="0" smtClean="0"/>
              <a:t>authority to </a:t>
            </a:r>
            <a:r>
              <a:rPr lang="en-US" b="1" dirty="0"/>
              <a:t>implement traffic safety checkpoints pursuant to Policy 5.19. However, </a:t>
            </a:r>
            <a:r>
              <a:rPr lang="en-US" b="1" dirty="0" smtClean="0"/>
              <a:t>the court </a:t>
            </a:r>
            <a:r>
              <a:rPr lang="en-US" b="1" dirty="0"/>
              <a:t>found, “from the evidence presented,” that Sergeant </a:t>
            </a:r>
            <a:r>
              <a:rPr lang="en-US" b="1" dirty="0" err="1"/>
              <a:t>Marchetta</a:t>
            </a:r>
            <a:r>
              <a:rPr lang="en-US" b="1" dirty="0"/>
              <a:t> decided </a:t>
            </a:r>
            <a:r>
              <a:rPr lang="en-US" b="1" dirty="0" smtClean="0"/>
              <a:t>to implement </a:t>
            </a:r>
            <a:r>
              <a:rPr lang="en-US" b="1" dirty="0"/>
              <a:t>the checkpoint at which Appellant was stopped “while acting as </a:t>
            </a:r>
            <a:r>
              <a:rPr lang="en-US" b="1" dirty="0" smtClean="0"/>
              <a:t>an officer </a:t>
            </a:r>
            <a:r>
              <a:rPr lang="en-US" b="1" dirty="0"/>
              <a:t>in the field and that no evidence was presented that it was planned </a:t>
            </a:r>
            <a:r>
              <a:rPr lang="en-US" b="1" dirty="0" smtClean="0"/>
              <a:t>in advance </a:t>
            </a:r>
            <a:r>
              <a:rPr lang="en-US" b="1" dirty="0"/>
              <a:t>to occur at a specific time.” The court also found that the </a:t>
            </a:r>
            <a:r>
              <a:rPr lang="en-US" b="1" dirty="0" smtClean="0"/>
              <a:t>checkpoint was </a:t>
            </a:r>
            <a:r>
              <a:rPr lang="en-US" b="1" dirty="0"/>
              <a:t>not adequately staffed as required by law “to safely and efficiently </a:t>
            </a:r>
            <a:r>
              <a:rPr lang="en-US" b="1" dirty="0" smtClean="0"/>
              <a:t>conduct the </a:t>
            </a:r>
            <a:r>
              <a:rPr lang="en-US" b="1" dirty="0"/>
              <a:t>checkpoint.”</a:t>
            </a:r>
          </a:p>
        </p:txBody>
      </p:sp>
    </p:spTree>
    <p:extLst>
      <p:ext uri="{BB962C8B-B14F-4D97-AF65-F5344CB8AC3E}">
        <p14:creationId xmlns:p14="http://schemas.microsoft.com/office/powerpoint/2010/main" val="61560077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152400"/>
            <a:ext cx="8229600" cy="122238"/>
          </a:xfrm>
        </p:spPr>
        <p:txBody>
          <a:bodyPr>
            <a:normAutofit fontScale="90000"/>
          </a:bodyPr>
          <a:lstStyle/>
          <a:p>
            <a:endParaRPr lang="en-US" dirty="0"/>
          </a:p>
        </p:txBody>
      </p:sp>
      <p:sp>
        <p:nvSpPr>
          <p:cNvPr id="5" name="Content Placeholder 4"/>
          <p:cNvSpPr>
            <a:spLocks noGrp="1"/>
          </p:cNvSpPr>
          <p:nvPr>
            <p:ph idx="1"/>
          </p:nvPr>
        </p:nvSpPr>
        <p:spPr>
          <a:xfrm>
            <a:off x="381000" y="381000"/>
            <a:ext cx="8229600" cy="6248400"/>
          </a:xfrm>
        </p:spPr>
        <p:txBody>
          <a:bodyPr>
            <a:normAutofit lnSpcReduction="10000"/>
          </a:bodyPr>
          <a:lstStyle/>
          <a:p>
            <a:pPr marL="0" indent="0">
              <a:buNone/>
            </a:pPr>
            <a:r>
              <a:rPr lang="en-US" b="1" dirty="0"/>
              <a:t>The majority then rejected the trial court’s finding that “</a:t>
            </a:r>
            <a:r>
              <a:rPr lang="en-US" b="1" dirty="0" smtClean="0"/>
              <a:t>no evidence </a:t>
            </a:r>
            <a:r>
              <a:rPr lang="en-US" b="1" dirty="0"/>
              <a:t>was presented that [the checkpoint] was planned in advance to </a:t>
            </a:r>
            <a:r>
              <a:rPr lang="en-US" b="1" dirty="0" smtClean="0"/>
              <a:t>occur at </a:t>
            </a:r>
            <a:r>
              <a:rPr lang="en-US" b="1" dirty="0"/>
              <a:t>a specific time,” asserting that “[t]he record reveals without dispute </a:t>
            </a:r>
            <a:r>
              <a:rPr lang="en-US" b="1" dirty="0" smtClean="0"/>
              <a:t>that Sergeant </a:t>
            </a:r>
            <a:r>
              <a:rPr lang="en-US" b="1" dirty="0" err="1"/>
              <a:t>Marchetta</a:t>
            </a:r>
            <a:r>
              <a:rPr lang="en-US" b="1" dirty="0"/>
              <a:t> decided to implement the roadblock two days before </a:t>
            </a:r>
            <a:r>
              <a:rPr lang="en-US" b="1" dirty="0" smtClean="0"/>
              <a:t>and even </a:t>
            </a:r>
            <a:r>
              <a:rPr lang="en-US" b="1" dirty="0"/>
              <a:t>sent another officer to survey the road before implementing it.” Id. at </a:t>
            </a:r>
            <a:r>
              <a:rPr lang="en-US" b="1" dirty="0" smtClean="0"/>
              <a:t>158. The </a:t>
            </a:r>
            <a:r>
              <a:rPr lang="en-US" b="1" dirty="0"/>
              <a:t>majority added that “officers are not precluded as a matter of law </a:t>
            </a:r>
            <a:r>
              <a:rPr lang="en-US" b="1" dirty="0" smtClean="0"/>
              <a:t>from acting </a:t>
            </a:r>
            <a:r>
              <a:rPr lang="en-US" b="1" dirty="0"/>
              <a:t>simultaneously as a supervisor and a field officer” and held </a:t>
            </a:r>
            <a:r>
              <a:rPr lang="en-US" b="1" dirty="0" smtClean="0"/>
              <a:t>that understaffing </a:t>
            </a:r>
            <a:r>
              <a:rPr lang="en-US" b="1" dirty="0"/>
              <a:t>alone was insufficient to make a checkpoint unreasonable </a:t>
            </a:r>
            <a:r>
              <a:rPr lang="en-US" b="1" dirty="0" smtClean="0"/>
              <a:t>under the </a:t>
            </a:r>
            <a:r>
              <a:rPr lang="en-US" b="1" dirty="0"/>
              <a:t>Fourth Amendment. Id. at 159.</a:t>
            </a:r>
          </a:p>
        </p:txBody>
      </p:sp>
    </p:spTree>
    <p:extLst>
      <p:ext uri="{BB962C8B-B14F-4D97-AF65-F5344CB8AC3E}">
        <p14:creationId xmlns:p14="http://schemas.microsoft.com/office/powerpoint/2010/main" val="213592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731837"/>
            <a:ext cx="8229600" cy="6126163"/>
          </a:xfrm>
        </p:spPr>
        <p:txBody>
          <a:bodyPr>
            <a:normAutofit/>
          </a:bodyPr>
          <a:lstStyle/>
          <a:p>
            <a:pPr>
              <a:buNone/>
            </a:pPr>
            <a:r>
              <a:rPr lang="en-US" dirty="0" smtClean="0"/>
              <a:t>    </a:t>
            </a:r>
            <a:r>
              <a:rPr lang="en-US" b="1" i="1" dirty="0" smtClean="0"/>
              <a:t>To influence or control people properly, we must first use discipline to control ourselves, a central tenant of policing says. As police officers, we are motivated by the passion to serve and protect—guard and rescue the sheep and run off (or catch) the wolves. We never start by degrading or hating people as officers. We have a history of being killed for those we don't know, regardless of their race, sexual preference, religious beliefs or the size of their bank account.</a:t>
            </a:r>
            <a:endParaRPr lang="en-US" b="1" i="1"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sp>
        <p:nvSpPr>
          <p:cNvPr id="5" name="Content Placeholder 4"/>
          <p:cNvSpPr>
            <a:spLocks noGrp="1"/>
          </p:cNvSpPr>
          <p:nvPr>
            <p:ph idx="1"/>
          </p:nvPr>
        </p:nvSpPr>
        <p:spPr>
          <a:xfrm>
            <a:off x="381000" y="457200"/>
            <a:ext cx="8229600" cy="5592763"/>
          </a:xfrm>
        </p:spPr>
        <p:txBody>
          <a:bodyPr>
            <a:normAutofit/>
          </a:bodyPr>
          <a:lstStyle/>
          <a:p>
            <a:pPr marL="0" indent="0">
              <a:buNone/>
            </a:pPr>
            <a:r>
              <a:rPr lang="en-US" b="1" dirty="0"/>
              <a:t>Applying this balancing test, the Supreme Court approved </a:t>
            </a:r>
            <a:r>
              <a:rPr lang="en-US" b="1" dirty="0" smtClean="0"/>
              <a:t>checkpoint programs </a:t>
            </a:r>
            <a:r>
              <a:rPr lang="en-US" b="1" dirty="0"/>
              <a:t>designed to intercept illegal immigrants near the border</a:t>
            </a:r>
            <a:r>
              <a:rPr lang="en-US" b="1" dirty="0" smtClean="0"/>
              <a:t>,… </a:t>
            </a:r>
            <a:r>
              <a:rPr lang="en-US" b="1" dirty="0"/>
              <a:t>to keep unlicensed drivers and unsafe vehicles </a:t>
            </a:r>
            <a:r>
              <a:rPr lang="en-US" b="1" dirty="0" smtClean="0"/>
              <a:t>off </a:t>
            </a:r>
            <a:r>
              <a:rPr lang="en-US" b="1" dirty="0"/>
              <a:t>the </a:t>
            </a:r>
            <a:r>
              <a:rPr lang="en-US" b="1" dirty="0" smtClean="0"/>
              <a:t>road…and </a:t>
            </a:r>
            <a:r>
              <a:rPr lang="en-US" b="1" dirty="0"/>
              <a:t>to remove drunk drivers from behind the </a:t>
            </a:r>
            <a:r>
              <a:rPr lang="en-US" b="1" dirty="0" smtClean="0"/>
              <a:t>wheel…In </a:t>
            </a:r>
            <a:r>
              <a:rPr lang="en-US" b="1" dirty="0"/>
              <a:t>each case, the Court distinguished the checkpoint program at issue from </a:t>
            </a:r>
            <a:r>
              <a:rPr lang="en-US" b="1" dirty="0" smtClean="0"/>
              <a:t>a regime </a:t>
            </a:r>
            <a:r>
              <a:rPr lang="en-US" b="1" dirty="0"/>
              <a:t>of </a:t>
            </a:r>
            <a:r>
              <a:rPr lang="en-US" b="1" dirty="0" err="1"/>
              <a:t>suspicionless</a:t>
            </a:r>
            <a:r>
              <a:rPr lang="en-US" b="1" dirty="0"/>
              <a:t> stops by roving patrols in the pursuit of the </a:t>
            </a:r>
            <a:r>
              <a:rPr lang="en-US" b="1" dirty="0" smtClean="0"/>
              <a:t>same violations</a:t>
            </a:r>
            <a:r>
              <a:rPr lang="en-US" dirty="0"/>
              <a:t>.</a:t>
            </a:r>
          </a:p>
        </p:txBody>
      </p:sp>
    </p:spTree>
    <p:extLst>
      <p:ext uri="{BB962C8B-B14F-4D97-AF65-F5344CB8AC3E}">
        <p14:creationId xmlns:p14="http://schemas.microsoft.com/office/powerpoint/2010/main" val="70717539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endParaRPr lang="en-US" dirty="0"/>
          </a:p>
        </p:txBody>
      </p:sp>
      <p:sp>
        <p:nvSpPr>
          <p:cNvPr id="5" name="Content Placeholder 4"/>
          <p:cNvSpPr>
            <a:spLocks noGrp="1"/>
          </p:cNvSpPr>
          <p:nvPr>
            <p:ph idx="1"/>
          </p:nvPr>
        </p:nvSpPr>
        <p:spPr>
          <a:xfrm>
            <a:off x="0" y="914400"/>
            <a:ext cx="9144000" cy="5410200"/>
          </a:xfrm>
        </p:spPr>
        <p:txBody>
          <a:bodyPr>
            <a:normAutofit/>
          </a:bodyPr>
          <a:lstStyle/>
          <a:p>
            <a:pPr marL="0" indent="0">
              <a:buNone/>
            </a:pPr>
            <a:r>
              <a:rPr lang="en-US" b="1" dirty="0"/>
              <a:t>The Court emphasized two basic threats to liberty that could </a:t>
            </a:r>
            <a:r>
              <a:rPr lang="en-US" b="1" dirty="0" smtClean="0"/>
              <a:t>result if </a:t>
            </a:r>
            <a:r>
              <a:rPr lang="en-US" b="1" dirty="0"/>
              <a:t>all law enforcement officers were given the authority to make </a:t>
            </a:r>
            <a:r>
              <a:rPr lang="en-US" b="1" dirty="0" err="1" smtClean="0"/>
              <a:t>suspicionless</a:t>
            </a:r>
            <a:r>
              <a:rPr lang="en-US" b="1" dirty="0" smtClean="0"/>
              <a:t> vehicle </a:t>
            </a:r>
            <a:r>
              <a:rPr lang="en-US" b="1" dirty="0"/>
              <a:t>stops as they moved around on patrol in the </a:t>
            </a:r>
            <a:r>
              <a:rPr lang="en-US" b="1" dirty="0" smtClean="0"/>
              <a:t>field…First</a:t>
            </a:r>
            <a:r>
              <a:rPr lang="en-US" b="1" dirty="0"/>
              <a:t>, the Court focused on the risk of </a:t>
            </a:r>
            <a:r>
              <a:rPr lang="en-US" b="1" i="1" dirty="0"/>
              <a:t>arbitrary </a:t>
            </a:r>
            <a:r>
              <a:rPr lang="en-US" b="1" dirty="0"/>
              <a:t>stops of citizens as </a:t>
            </a:r>
            <a:r>
              <a:rPr lang="en-US" b="1" dirty="0" smtClean="0"/>
              <a:t>they travel</a:t>
            </a:r>
            <a:r>
              <a:rPr lang="en-US" b="1" dirty="0"/>
              <a:t>, noting the “grave danger that such unreviewable discretion would </a:t>
            </a:r>
            <a:r>
              <a:rPr lang="en-US" b="1" dirty="0" smtClean="0"/>
              <a:t>be abused </a:t>
            </a:r>
            <a:r>
              <a:rPr lang="en-US" b="1" dirty="0"/>
              <a:t>by some officers in the field.”</a:t>
            </a:r>
          </a:p>
        </p:txBody>
      </p:sp>
    </p:spTree>
    <p:extLst>
      <p:ext uri="{BB962C8B-B14F-4D97-AF65-F5344CB8AC3E}">
        <p14:creationId xmlns:p14="http://schemas.microsoft.com/office/powerpoint/2010/main" val="43429342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a:xfrm>
            <a:off x="457200" y="914400"/>
            <a:ext cx="8229600" cy="5211763"/>
          </a:xfrm>
        </p:spPr>
        <p:txBody>
          <a:bodyPr/>
          <a:lstStyle/>
          <a:p>
            <a:pPr marL="0" indent="0">
              <a:buNone/>
            </a:pPr>
            <a:r>
              <a:rPr lang="en-US" b="1" dirty="0"/>
              <a:t>As </a:t>
            </a:r>
            <a:r>
              <a:rPr lang="en-US" b="1" dirty="0" smtClean="0"/>
              <a:t>the Court </a:t>
            </a:r>
            <a:r>
              <a:rPr lang="en-US" b="1" dirty="0"/>
              <a:t>explained in </a:t>
            </a:r>
            <a:r>
              <a:rPr lang="en-US" b="1" i="1" dirty="0" err="1"/>
              <a:t>Prouse</a:t>
            </a:r>
            <a:r>
              <a:rPr lang="en-US" b="1" dirty="0"/>
              <a:t>, “</a:t>
            </a:r>
            <a:r>
              <a:rPr lang="en-US" b="1" dirty="0" err="1"/>
              <a:t>standardless</a:t>
            </a:r>
            <a:r>
              <a:rPr lang="en-US" b="1" dirty="0"/>
              <a:t> and unconstrained discretion is the </a:t>
            </a:r>
            <a:r>
              <a:rPr lang="en-US" b="1" dirty="0" smtClean="0"/>
              <a:t>evil the </a:t>
            </a:r>
            <a:r>
              <a:rPr lang="en-US" b="1" dirty="0"/>
              <a:t>Court has discerned when in previous cases it has insisted that the </a:t>
            </a:r>
            <a:r>
              <a:rPr lang="en-US" b="1" dirty="0" smtClean="0"/>
              <a:t>discretion of </a:t>
            </a:r>
            <a:r>
              <a:rPr lang="en-US" b="1" dirty="0"/>
              <a:t>the official in the field be circumscribed, at least to some extent.”</a:t>
            </a:r>
          </a:p>
        </p:txBody>
      </p:sp>
    </p:spTree>
    <p:extLst>
      <p:ext uri="{BB962C8B-B14F-4D97-AF65-F5344CB8AC3E}">
        <p14:creationId xmlns:p14="http://schemas.microsoft.com/office/powerpoint/2010/main" val="37186175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228600"/>
            <a:ext cx="8229600" cy="46038"/>
          </a:xfrm>
        </p:spPr>
        <p:txBody>
          <a:bodyPr>
            <a:normAutofit fontScale="90000"/>
          </a:bodyPr>
          <a:lstStyle/>
          <a:p>
            <a:endParaRPr lang="en-US" dirty="0"/>
          </a:p>
        </p:txBody>
      </p:sp>
      <p:sp>
        <p:nvSpPr>
          <p:cNvPr id="5" name="Content Placeholder 4"/>
          <p:cNvSpPr>
            <a:spLocks noGrp="1"/>
          </p:cNvSpPr>
          <p:nvPr>
            <p:ph idx="1"/>
          </p:nvPr>
        </p:nvSpPr>
        <p:spPr>
          <a:xfrm>
            <a:off x="0" y="381000"/>
            <a:ext cx="8915400" cy="6096000"/>
          </a:xfrm>
        </p:spPr>
        <p:txBody>
          <a:bodyPr>
            <a:normAutofit lnSpcReduction="10000"/>
          </a:bodyPr>
          <a:lstStyle/>
          <a:p>
            <a:pPr marL="0" indent="0">
              <a:buNone/>
            </a:pPr>
            <a:r>
              <a:rPr lang="en-US" b="1" dirty="0" smtClean="0"/>
              <a:t>The Court </a:t>
            </a:r>
            <a:r>
              <a:rPr lang="en-US" b="1" dirty="0"/>
              <a:t>also found the subjective intrusion on personal security – the </a:t>
            </a:r>
            <a:r>
              <a:rPr lang="en-US" b="1" dirty="0" smtClean="0"/>
              <a:t>potential “fear </a:t>
            </a:r>
            <a:r>
              <a:rPr lang="en-US" b="1" dirty="0"/>
              <a:t>and surprise engendered in law-abiding motorists by the nature of </a:t>
            </a:r>
            <a:r>
              <a:rPr lang="en-US" b="1" dirty="0" smtClean="0"/>
              <a:t>the stop</a:t>
            </a:r>
            <a:r>
              <a:rPr lang="en-US" b="1" dirty="0"/>
              <a:t>” – to be considerably less for stops at a clearly identified police </a:t>
            </a:r>
            <a:r>
              <a:rPr lang="en-US" b="1" dirty="0" smtClean="0"/>
              <a:t>checkpoint than </a:t>
            </a:r>
            <a:r>
              <a:rPr lang="en-US" b="1" dirty="0"/>
              <a:t>for stops by a roving patrol. </a:t>
            </a:r>
          </a:p>
          <a:p>
            <a:pPr marL="0" indent="0">
              <a:buNone/>
            </a:pPr>
            <a:r>
              <a:rPr lang="en-US" b="1" dirty="0" smtClean="0"/>
              <a:t>“Roving </a:t>
            </a:r>
            <a:r>
              <a:rPr lang="en-US" b="1" dirty="0"/>
              <a:t>patrols often operate at night on seldom-traveled </a:t>
            </a:r>
            <a:r>
              <a:rPr lang="en-US" b="1" dirty="0" smtClean="0"/>
              <a:t>roads, and </a:t>
            </a:r>
            <a:r>
              <a:rPr lang="en-US" b="1" dirty="0"/>
              <a:t>their approach may frighten motorists. At traffic </a:t>
            </a:r>
            <a:r>
              <a:rPr lang="en-US" b="1" dirty="0" smtClean="0"/>
              <a:t>checkpoints the </a:t>
            </a:r>
            <a:r>
              <a:rPr lang="en-US" b="1" dirty="0"/>
              <a:t>motorist can see that other vehicles are being stopped, he </a:t>
            </a:r>
            <a:r>
              <a:rPr lang="en-US" b="1" dirty="0" smtClean="0"/>
              <a:t>can </a:t>
            </a:r>
            <a:r>
              <a:rPr lang="en-US" b="1" dirty="0"/>
              <a:t>see visible signs of the officers’ authority, and he is much less </a:t>
            </a:r>
            <a:r>
              <a:rPr lang="en-US" b="1" dirty="0" smtClean="0"/>
              <a:t>likely to </a:t>
            </a:r>
            <a:r>
              <a:rPr lang="en-US" b="1" dirty="0"/>
              <a:t>be frightened or annoyed by the intrusion.”</a:t>
            </a:r>
          </a:p>
        </p:txBody>
      </p:sp>
    </p:spTree>
    <p:extLst>
      <p:ext uri="{BB962C8B-B14F-4D97-AF65-F5344CB8AC3E}">
        <p14:creationId xmlns:p14="http://schemas.microsoft.com/office/powerpoint/2010/main" val="35594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457200" y="457200"/>
            <a:ext cx="8229600" cy="5668963"/>
          </a:xfrm>
        </p:spPr>
        <p:txBody>
          <a:bodyPr>
            <a:normAutofit/>
          </a:bodyPr>
          <a:lstStyle/>
          <a:p>
            <a:pPr marL="0" indent="0">
              <a:buNone/>
            </a:pPr>
            <a:r>
              <a:rPr lang="en-US" b="1" dirty="0"/>
              <a:t>Addressing the danger that “unreviewable discretion would be abused </a:t>
            </a:r>
            <a:r>
              <a:rPr lang="en-US" b="1" dirty="0" smtClean="0"/>
              <a:t>by some </a:t>
            </a:r>
            <a:r>
              <a:rPr lang="en-US" b="1" dirty="0"/>
              <a:t>officers in the field,” </a:t>
            </a:r>
            <a:r>
              <a:rPr lang="en-US" b="1" i="1" dirty="0"/>
              <a:t>Martinez-</a:t>
            </a:r>
            <a:r>
              <a:rPr lang="en-US" b="1" i="1" dirty="0" err="1"/>
              <a:t>Fuerte</a:t>
            </a:r>
            <a:r>
              <a:rPr lang="en-US" b="1" dirty="0"/>
              <a:t>, 428 U.S. at 559, </a:t>
            </a:r>
            <a:r>
              <a:rPr lang="en-US" b="1" i="1" dirty="0" err="1"/>
              <a:t>LaFontaine’s</a:t>
            </a:r>
            <a:r>
              <a:rPr lang="en-US" b="1" i="1" dirty="0"/>
              <a:t> </a:t>
            </a:r>
            <a:r>
              <a:rPr lang="en-US" b="1" dirty="0" smtClean="0"/>
              <a:t>first, second</a:t>
            </a:r>
            <a:r>
              <a:rPr lang="en-US" b="1" dirty="0"/>
              <a:t>, and fifth requirements ensure that officers cannot </a:t>
            </a:r>
            <a:r>
              <a:rPr lang="en-US" b="1" dirty="0" smtClean="0"/>
              <a:t>implement checkpoints </a:t>
            </a:r>
            <a:r>
              <a:rPr lang="en-US" b="1" dirty="0"/>
              <a:t>on the fly while out on patrol, stopping vehicles arbitrarily </a:t>
            </a:r>
            <a:r>
              <a:rPr lang="en-US" b="1" dirty="0" smtClean="0"/>
              <a:t>or targeting </a:t>
            </a:r>
            <a:r>
              <a:rPr lang="en-US" b="1" dirty="0"/>
              <a:t>(potentially for discriminatory or other improper reasons) </a:t>
            </a:r>
            <a:r>
              <a:rPr lang="en-US" b="1" dirty="0" smtClean="0"/>
              <a:t>individual drivers </a:t>
            </a:r>
            <a:r>
              <a:rPr lang="en-US" b="1" dirty="0"/>
              <a:t>whom the officers wish to stop and question but lack any </a:t>
            </a:r>
            <a:r>
              <a:rPr lang="en-US" b="1" dirty="0" smtClean="0"/>
              <a:t>articulable reason </a:t>
            </a:r>
            <a:r>
              <a:rPr lang="en-US" b="1" dirty="0"/>
              <a:t>to do so.</a:t>
            </a:r>
          </a:p>
        </p:txBody>
      </p:sp>
    </p:spTree>
    <p:extLst>
      <p:ext uri="{BB962C8B-B14F-4D97-AF65-F5344CB8AC3E}">
        <p14:creationId xmlns:p14="http://schemas.microsoft.com/office/powerpoint/2010/main" val="105736267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457200" y="533400"/>
            <a:ext cx="8229600" cy="5592763"/>
          </a:xfrm>
        </p:spPr>
        <p:txBody>
          <a:bodyPr>
            <a:normAutofit/>
          </a:bodyPr>
          <a:lstStyle/>
          <a:p>
            <a:pPr marL="0" indent="0">
              <a:buNone/>
            </a:pPr>
            <a:r>
              <a:rPr lang="en-US" b="1" dirty="0"/>
              <a:t>Instead, a supervisor in advance, rather than an officer </a:t>
            </a:r>
            <a:r>
              <a:rPr lang="en-US" b="1" dirty="0" smtClean="0"/>
              <a:t>while in </a:t>
            </a:r>
            <a:r>
              <a:rPr lang="en-US" b="1" dirty="0"/>
              <a:t>the field, must make the decision to conduct the checkpoint; all vehicles </a:t>
            </a:r>
            <a:r>
              <a:rPr lang="en-US" b="1" dirty="0" smtClean="0"/>
              <a:t>must be </a:t>
            </a:r>
            <a:r>
              <a:rPr lang="en-US" b="1" dirty="0"/>
              <a:t>stopped; and competent screeners must be used. Addressing the burden </a:t>
            </a:r>
            <a:r>
              <a:rPr lang="en-US" b="1" dirty="0" smtClean="0"/>
              <a:t>on free </a:t>
            </a:r>
            <a:r>
              <a:rPr lang="en-US" b="1" dirty="0"/>
              <a:t>travel and the potential for surprise or fear that being stopped by the </a:t>
            </a:r>
            <a:r>
              <a:rPr lang="en-US" b="1" dirty="0" smtClean="0"/>
              <a:t>police might </a:t>
            </a:r>
            <a:r>
              <a:rPr lang="en-US" b="1" dirty="0"/>
              <a:t>otherwise generate in innocent drivers</a:t>
            </a:r>
            <a:r>
              <a:rPr lang="en-US" b="1" dirty="0" smtClean="0"/>
              <a:t>, </a:t>
            </a:r>
            <a:r>
              <a:rPr lang="en-US" b="1" i="1" dirty="0" err="1" smtClean="0"/>
              <a:t>LaFontaine’s</a:t>
            </a:r>
            <a:r>
              <a:rPr lang="en-US" b="1" dirty="0" smtClean="0"/>
              <a:t> third and fourth </a:t>
            </a:r>
            <a:endParaRPr lang="en-US" b="1" dirty="0"/>
          </a:p>
        </p:txBody>
      </p:sp>
    </p:spTree>
    <p:extLst>
      <p:ext uri="{BB962C8B-B14F-4D97-AF65-F5344CB8AC3E}">
        <p14:creationId xmlns:p14="http://schemas.microsoft.com/office/powerpoint/2010/main" val="386395275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rmAutofit/>
          </a:bodyPr>
          <a:lstStyle/>
          <a:p>
            <a:endParaRPr lang="en-US" dirty="0"/>
          </a:p>
        </p:txBody>
      </p:sp>
      <p:sp>
        <p:nvSpPr>
          <p:cNvPr id="5" name="Content Placeholder 4"/>
          <p:cNvSpPr>
            <a:spLocks noGrp="1"/>
          </p:cNvSpPr>
          <p:nvPr>
            <p:ph idx="1"/>
          </p:nvPr>
        </p:nvSpPr>
        <p:spPr>
          <a:xfrm>
            <a:off x="381000" y="533400"/>
            <a:ext cx="8229600" cy="5364163"/>
          </a:xfrm>
        </p:spPr>
        <p:txBody>
          <a:bodyPr>
            <a:normAutofit/>
          </a:bodyPr>
          <a:lstStyle/>
          <a:p>
            <a:pPr marL="0" indent="0">
              <a:buNone/>
            </a:pPr>
            <a:r>
              <a:rPr lang="en-US" b="1" i="1" dirty="0" err="1"/>
              <a:t>LaFontaine’s</a:t>
            </a:r>
            <a:r>
              <a:rPr lang="en-US" b="1" dirty="0"/>
              <a:t> requirement that the decision to implement a </a:t>
            </a:r>
            <a:r>
              <a:rPr lang="en-US" b="1" dirty="0" smtClean="0"/>
              <a:t>particular roadblock </a:t>
            </a:r>
            <a:r>
              <a:rPr lang="en-US" b="1" dirty="0"/>
              <a:t>be made by “supervisory personnel” is distinct from </a:t>
            </a:r>
            <a:r>
              <a:rPr lang="en-US" b="1" dirty="0" smtClean="0"/>
              <a:t> </a:t>
            </a:r>
            <a:r>
              <a:rPr lang="en-US" b="1" i="1" dirty="0" smtClean="0"/>
              <a:t>Edmond’s</a:t>
            </a:r>
            <a:r>
              <a:rPr lang="en-US" b="1" dirty="0" smtClean="0"/>
              <a:t> requirement </a:t>
            </a:r>
            <a:r>
              <a:rPr lang="en-US" b="1" dirty="0"/>
              <a:t>that the roadblock program have a primary purpose other than </a:t>
            </a:r>
            <a:r>
              <a:rPr lang="en-US" b="1" dirty="0" smtClean="0"/>
              <a:t>the general </a:t>
            </a:r>
            <a:r>
              <a:rPr lang="en-US" b="1" dirty="0"/>
              <a:t>interest in crime control. They involve different factual inquiries, </a:t>
            </a:r>
            <a:r>
              <a:rPr lang="en-US" b="1" dirty="0" smtClean="0"/>
              <a:t>and they </a:t>
            </a:r>
            <a:r>
              <a:rPr lang="en-US" b="1" dirty="0"/>
              <a:t>serve different objectives in the Fourth Amendment scheme.</a:t>
            </a:r>
          </a:p>
        </p:txBody>
      </p:sp>
    </p:spTree>
    <p:extLst>
      <p:ext uri="{BB962C8B-B14F-4D97-AF65-F5344CB8AC3E}">
        <p14:creationId xmlns:p14="http://schemas.microsoft.com/office/powerpoint/2010/main" val="347854308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S12G1287. BROWN v. THE </a:t>
            </a:r>
            <a:r>
              <a:rPr lang="en-US" dirty="0" smtClean="0"/>
              <a:t>STATE</a:t>
            </a:r>
            <a:br>
              <a:rPr lang="en-US" dirty="0" smtClean="0"/>
            </a:br>
            <a:r>
              <a:rPr lang="en-US" dirty="0" smtClean="0"/>
              <a:t>___ </a:t>
            </a:r>
            <a:r>
              <a:rPr lang="en-US" dirty="0" err="1" smtClean="0"/>
              <a:t>Ga</a:t>
            </a:r>
            <a:r>
              <a:rPr lang="en-US" dirty="0" smtClean="0"/>
              <a:t> ___, </a:t>
            </a:r>
            <a:r>
              <a:rPr lang="en-US" dirty="0"/>
              <a:t>October 21, 2013</a:t>
            </a:r>
          </a:p>
        </p:txBody>
      </p:sp>
      <p:sp>
        <p:nvSpPr>
          <p:cNvPr id="5" name="Content Placeholder 4"/>
          <p:cNvSpPr>
            <a:spLocks noGrp="1"/>
          </p:cNvSpPr>
          <p:nvPr>
            <p:ph idx="1"/>
          </p:nvPr>
        </p:nvSpPr>
        <p:spPr/>
        <p:txBody>
          <a:bodyPr>
            <a:normAutofit/>
          </a:bodyPr>
          <a:lstStyle/>
          <a:p>
            <a:r>
              <a:rPr lang="en-US" dirty="0"/>
              <a:t>The first </a:t>
            </a:r>
            <a:r>
              <a:rPr lang="en-US" b="1" i="1" dirty="0" err="1"/>
              <a:t>LaFontaine</a:t>
            </a:r>
            <a:r>
              <a:rPr lang="en-US" dirty="0"/>
              <a:t> requirement ensures that a police checkpoint </a:t>
            </a:r>
            <a:r>
              <a:rPr lang="en-US" dirty="0" smtClean="0"/>
              <a:t>cannot be </a:t>
            </a:r>
            <a:r>
              <a:rPr lang="en-US" dirty="0"/>
              <a:t>set up at the “</a:t>
            </a:r>
            <a:r>
              <a:rPr lang="en-US" dirty="0" err="1"/>
              <a:t>standardless</a:t>
            </a:r>
            <a:r>
              <a:rPr lang="en-US" dirty="0"/>
              <a:t> and unconstrained discretion . . . of the official </a:t>
            </a:r>
            <a:r>
              <a:rPr lang="en-US" dirty="0" smtClean="0"/>
              <a:t>in the </a:t>
            </a:r>
            <a:r>
              <a:rPr lang="en-US" dirty="0"/>
              <a:t>field,” </a:t>
            </a:r>
            <a:r>
              <a:rPr lang="en-US" b="1" i="1" dirty="0" err="1"/>
              <a:t>Prouse</a:t>
            </a:r>
            <a:r>
              <a:rPr lang="en-US" dirty="0"/>
              <a:t>, 440 U.S. at 661; the decision as to where and when </a:t>
            </a:r>
            <a:r>
              <a:rPr lang="en-US" dirty="0" smtClean="0"/>
              <a:t>to conduct </a:t>
            </a:r>
            <a:r>
              <a:rPr lang="en-US" dirty="0"/>
              <a:t>a checkpoint must instead be made in advance by a </a:t>
            </a:r>
            <a:r>
              <a:rPr lang="en-US" dirty="0" smtClean="0"/>
              <a:t>supervisor, removing </a:t>
            </a:r>
            <a:r>
              <a:rPr lang="en-US" dirty="0"/>
              <a:t>such discretion from every officer patrolling out in the field.</a:t>
            </a:r>
          </a:p>
        </p:txBody>
      </p:sp>
    </p:spTree>
    <p:extLst>
      <p:ext uri="{BB962C8B-B14F-4D97-AF65-F5344CB8AC3E}">
        <p14:creationId xmlns:p14="http://schemas.microsoft.com/office/powerpoint/2010/main" val="180075314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0" y="1066800"/>
            <a:ext cx="8991600" cy="5410200"/>
          </a:xfrm>
        </p:spPr>
        <p:txBody>
          <a:bodyPr>
            <a:normAutofit fontScale="85000" lnSpcReduction="10000"/>
          </a:bodyPr>
          <a:lstStyle/>
          <a:p>
            <a:r>
              <a:rPr lang="en-US" dirty="0" smtClean="0"/>
              <a:t>In </a:t>
            </a:r>
            <a:r>
              <a:rPr lang="en-US" b="1" i="1" dirty="0" err="1"/>
              <a:t>LaFontaine</a:t>
            </a:r>
            <a:r>
              <a:rPr lang="en-US" dirty="0"/>
              <a:t>, this Court upheld the constitutionality of a roadblock on Old Atlanta </a:t>
            </a:r>
            <a:r>
              <a:rPr lang="en-US" dirty="0" smtClean="0"/>
              <a:t>Road in </a:t>
            </a:r>
            <a:r>
              <a:rPr lang="en-US" dirty="0"/>
              <a:t>Forsyth County where “[t]he decision to implement the roadblock was made by a State </a:t>
            </a:r>
            <a:r>
              <a:rPr lang="en-US" dirty="0" smtClean="0"/>
              <a:t>Patrol supervisor</a:t>
            </a:r>
            <a:r>
              <a:rPr lang="en-US" dirty="0"/>
              <a:t>” but “the determination as to the </a:t>
            </a:r>
            <a:r>
              <a:rPr lang="en-US" i="1" dirty="0"/>
              <a:t>location </a:t>
            </a:r>
            <a:r>
              <a:rPr lang="en-US" dirty="0"/>
              <a:t>of the roadblock was made by the </a:t>
            </a:r>
            <a:r>
              <a:rPr lang="en-US" dirty="0" smtClean="0"/>
              <a:t>field officers’ …It </a:t>
            </a:r>
            <a:r>
              <a:rPr lang="en-US" dirty="0"/>
              <a:t>is not clear from the opinion whether the </a:t>
            </a:r>
            <a:r>
              <a:rPr lang="en-US" dirty="0" smtClean="0"/>
              <a:t>field officers</a:t>
            </a:r>
            <a:r>
              <a:rPr lang="en-US" dirty="0"/>
              <a:t>’ discretion regarding “location” was limited to choosing the particular spot on Old </a:t>
            </a:r>
            <a:r>
              <a:rPr lang="en-US" dirty="0" smtClean="0"/>
              <a:t>Atlanta Road </a:t>
            </a:r>
            <a:r>
              <a:rPr lang="en-US" dirty="0"/>
              <a:t>to set up the roadblock or instead extended to establishing a roadblock anywhere in the </a:t>
            </a:r>
            <a:r>
              <a:rPr lang="en-US" dirty="0" smtClean="0"/>
              <a:t>field </a:t>
            </a:r>
            <a:r>
              <a:rPr lang="en-US" dirty="0" err="1" smtClean="0"/>
              <a:t>officers’s</a:t>
            </a:r>
            <a:r>
              <a:rPr lang="en-US" dirty="0" smtClean="0"/>
              <a:t> </a:t>
            </a:r>
            <a:r>
              <a:rPr lang="en-US" dirty="0"/>
              <a:t>territory. Later cases, however, have construed </a:t>
            </a:r>
            <a:r>
              <a:rPr lang="en-US" b="1" i="1" dirty="0" err="1"/>
              <a:t>LaFontaine’s</a:t>
            </a:r>
            <a:r>
              <a:rPr lang="en-US" dirty="0"/>
              <a:t> reference to </a:t>
            </a:r>
            <a:r>
              <a:rPr lang="en-US" dirty="0" smtClean="0"/>
              <a:t>location </a:t>
            </a:r>
            <a:r>
              <a:rPr lang="en-US" dirty="0"/>
              <a:t>narrowly, which we agree is necessary to ensure that field officers are not vested with </a:t>
            </a:r>
            <a:r>
              <a:rPr lang="en-US" dirty="0" smtClean="0"/>
              <a:t>overbroad discretion </a:t>
            </a:r>
            <a:r>
              <a:rPr lang="en-US" dirty="0"/>
              <a:t>regarding this important aspect of roadblocks.</a:t>
            </a:r>
          </a:p>
        </p:txBody>
      </p:sp>
    </p:spTree>
    <p:extLst>
      <p:ext uri="{BB962C8B-B14F-4D97-AF65-F5344CB8AC3E}">
        <p14:creationId xmlns:p14="http://schemas.microsoft.com/office/powerpoint/2010/main" val="367344335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sp>
        <p:nvSpPr>
          <p:cNvPr id="5" name="Content Placeholder 4"/>
          <p:cNvSpPr>
            <a:spLocks noGrp="1"/>
          </p:cNvSpPr>
          <p:nvPr>
            <p:ph idx="1"/>
          </p:nvPr>
        </p:nvSpPr>
        <p:spPr>
          <a:xfrm>
            <a:off x="152400" y="457200"/>
            <a:ext cx="8534400" cy="5867400"/>
          </a:xfrm>
        </p:spPr>
        <p:txBody>
          <a:bodyPr>
            <a:normAutofit fontScale="92500" lnSpcReduction="10000"/>
          </a:bodyPr>
          <a:lstStyle/>
          <a:p>
            <a:pPr marL="0" indent="0">
              <a:buNone/>
            </a:pPr>
            <a:r>
              <a:rPr lang="en-US" b="1" dirty="0"/>
              <a:t>Put another way, the focus of the Edmond requirement is not on </a:t>
            </a:r>
            <a:r>
              <a:rPr lang="en-US" b="1" dirty="0" smtClean="0"/>
              <a:t>when, where</a:t>
            </a:r>
            <a:r>
              <a:rPr lang="en-US" b="1" dirty="0"/>
              <a:t>, how, and by whom the specific checkpoint was implemented </a:t>
            </a:r>
            <a:r>
              <a:rPr lang="en-US" b="1" dirty="0" smtClean="0"/>
              <a:t>and operated </a:t>
            </a:r>
            <a:r>
              <a:rPr lang="en-US" b="1" dirty="0"/>
              <a:t>– the focus of the </a:t>
            </a:r>
            <a:r>
              <a:rPr lang="en-US" b="1" i="1" dirty="0" err="1"/>
              <a:t>LaFontaine</a:t>
            </a:r>
            <a:r>
              <a:rPr lang="en-US" b="1" dirty="0"/>
              <a:t> requirements – but rather on </a:t>
            </a:r>
            <a:r>
              <a:rPr lang="en-US" b="1" i="1" dirty="0"/>
              <a:t>why </a:t>
            </a:r>
            <a:r>
              <a:rPr lang="en-US" b="1" dirty="0" smtClean="0"/>
              <a:t>the agency </a:t>
            </a:r>
            <a:r>
              <a:rPr lang="en-US" b="1" dirty="0"/>
              <a:t>uses checkpoints. Thus, if the primary purpose of the </a:t>
            </a:r>
            <a:r>
              <a:rPr lang="en-US" b="1" dirty="0" smtClean="0"/>
              <a:t>checkpoint program </a:t>
            </a:r>
            <a:r>
              <a:rPr lang="en-US" b="1" dirty="0"/>
              <a:t>is crime-fighting in general, then the checkpoints implemented </a:t>
            </a:r>
            <a:r>
              <a:rPr lang="en-US" b="1" dirty="0" smtClean="0"/>
              <a:t>under that </a:t>
            </a:r>
            <a:r>
              <a:rPr lang="en-US" b="1" dirty="0"/>
              <a:t>program are unconstitutional, even if the decision to implement them </a:t>
            </a:r>
            <a:r>
              <a:rPr lang="en-US" b="1" dirty="0" smtClean="0"/>
              <a:t>was </a:t>
            </a:r>
            <a:r>
              <a:rPr lang="en-US" b="1" dirty="0"/>
              <a:t>made well in advance by the official with the most policymaking authority in </a:t>
            </a:r>
            <a:r>
              <a:rPr lang="en-US" b="1" dirty="0" smtClean="0"/>
              <a:t>the agency </a:t>
            </a:r>
            <a:r>
              <a:rPr lang="en-US" b="1" dirty="0"/>
              <a:t>– as was true of the Indianapolis narcotics checkpoint program at </a:t>
            </a:r>
            <a:r>
              <a:rPr lang="en-US" b="1" dirty="0" smtClean="0"/>
              <a:t>issue in </a:t>
            </a:r>
            <a:r>
              <a:rPr lang="en-US" b="1" i="1" dirty="0"/>
              <a:t>Edmond</a:t>
            </a:r>
            <a:r>
              <a:rPr lang="en-US" b="1" dirty="0"/>
              <a:t>.</a:t>
            </a:r>
          </a:p>
        </p:txBody>
      </p:sp>
    </p:spTree>
    <p:extLst>
      <p:ext uri="{BB962C8B-B14F-4D97-AF65-F5344CB8AC3E}">
        <p14:creationId xmlns:p14="http://schemas.microsoft.com/office/powerpoint/2010/main" val="2713365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a:bodyPr>
          <a:lstStyle/>
          <a:p>
            <a:pPr>
              <a:buNone/>
            </a:pPr>
            <a:r>
              <a:rPr lang="en-US" dirty="0" smtClean="0"/>
              <a:t>   </a:t>
            </a:r>
            <a:r>
              <a:rPr lang="en-US" b="1" i="1" dirty="0" smtClean="0"/>
              <a:t>We never hate a person for being a person. We hate the behaviors that cause us problems, whether physical or philosophical. Officers, like all people, often deal in types: making observations of particular groups, then applying characteristics generally to that group. This human process is fraught with subjective and ambiguous criteria, distorted views and inaccurate assumptions. Why do we, as police officers who die for those we don't even know, put ourselves in an ambiguous position?</a:t>
            </a:r>
            <a:endParaRPr lang="en-US" b="1" i="1"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8762"/>
          </a:xfrm>
        </p:spPr>
        <p:txBody>
          <a:bodyPr>
            <a:normAutofit fontScale="90000"/>
          </a:bodyPr>
          <a:lstStyle/>
          <a:p>
            <a:endParaRPr lang="en-US" dirty="0"/>
          </a:p>
        </p:txBody>
      </p:sp>
      <p:sp>
        <p:nvSpPr>
          <p:cNvPr id="5" name="Content Placeholder 4"/>
          <p:cNvSpPr>
            <a:spLocks noGrp="1"/>
          </p:cNvSpPr>
          <p:nvPr>
            <p:ph idx="1"/>
          </p:nvPr>
        </p:nvSpPr>
        <p:spPr>
          <a:xfrm>
            <a:off x="76200" y="1600200"/>
            <a:ext cx="8915400" cy="5105400"/>
          </a:xfrm>
        </p:spPr>
        <p:txBody>
          <a:bodyPr>
            <a:normAutofit fontScale="92500" lnSpcReduction="10000"/>
          </a:bodyPr>
          <a:lstStyle/>
          <a:p>
            <a:pPr marL="0" indent="0">
              <a:buNone/>
            </a:pPr>
            <a:r>
              <a:rPr lang="en-US" b="1" dirty="0"/>
              <a:t>Conversely, if the agency </a:t>
            </a:r>
            <a:r>
              <a:rPr lang="en-US" b="1" dirty="0" smtClean="0"/>
              <a:t>has established </a:t>
            </a:r>
            <a:r>
              <a:rPr lang="en-US" b="1" dirty="0"/>
              <a:t>a checkpoint policy with an approved primary purpose other </a:t>
            </a:r>
            <a:r>
              <a:rPr lang="en-US" b="1" dirty="0" smtClean="0"/>
              <a:t>than general </a:t>
            </a:r>
            <a:r>
              <a:rPr lang="en-US" b="1" dirty="0"/>
              <a:t>crime control, how that program is implemented at a particular time </a:t>
            </a:r>
            <a:r>
              <a:rPr lang="en-US" b="1" dirty="0" smtClean="0"/>
              <a:t>and place </a:t>
            </a:r>
            <a:r>
              <a:rPr lang="en-US" b="1" dirty="0"/>
              <a:t>is a question of the </a:t>
            </a:r>
            <a:r>
              <a:rPr lang="en-US" b="1" i="1" dirty="0" err="1"/>
              <a:t>LaFontaine</a:t>
            </a:r>
            <a:r>
              <a:rPr lang="en-US" b="1" dirty="0"/>
              <a:t> requirements, not </a:t>
            </a:r>
            <a:r>
              <a:rPr lang="en-US" b="1" i="1" dirty="0"/>
              <a:t>Edmond</a:t>
            </a:r>
            <a:r>
              <a:rPr lang="en-US" b="1" dirty="0"/>
              <a:t>.</a:t>
            </a:r>
          </a:p>
          <a:p>
            <a:pPr marL="0" indent="0">
              <a:buNone/>
            </a:pPr>
            <a:r>
              <a:rPr lang="en-US" b="1" dirty="0"/>
              <a:t>In sum, the five </a:t>
            </a:r>
            <a:r>
              <a:rPr lang="en-US" b="1" i="1" dirty="0" err="1"/>
              <a:t>LaFontaine</a:t>
            </a:r>
            <a:r>
              <a:rPr lang="en-US" b="1" dirty="0"/>
              <a:t> requirements and the </a:t>
            </a:r>
            <a:r>
              <a:rPr lang="en-US" b="1" i="1" dirty="0"/>
              <a:t>Edmond’s </a:t>
            </a:r>
            <a:r>
              <a:rPr lang="en-US" b="1" dirty="0" smtClean="0"/>
              <a:t>appropriate primary </a:t>
            </a:r>
            <a:r>
              <a:rPr lang="en-US" b="1" dirty="0"/>
              <a:t>purpose requirement address different issues in the Fourth </a:t>
            </a:r>
            <a:r>
              <a:rPr lang="en-US" b="1" dirty="0" smtClean="0"/>
              <a:t>Amendment analysis </a:t>
            </a:r>
            <a:r>
              <a:rPr lang="en-US" b="1" dirty="0"/>
              <a:t>and should be addressed separately by courts reviewing </a:t>
            </a:r>
            <a:r>
              <a:rPr lang="en-US" b="1" dirty="0" smtClean="0"/>
              <a:t>disputed checkpoint </a:t>
            </a:r>
            <a:r>
              <a:rPr lang="en-US" b="1" dirty="0"/>
              <a:t>stops – as this Court has done after </a:t>
            </a:r>
            <a:r>
              <a:rPr lang="en-US" b="1" i="1" dirty="0"/>
              <a:t>Edmond</a:t>
            </a:r>
            <a:r>
              <a:rPr lang="en-US" b="1" dirty="0"/>
              <a:t>.</a:t>
            </a:r>
          </a:p>
        </p:txBody>
      </p:sp>
    </p:spTree>
    <p:extLst>
      <p:ext uri="{BB962C8B-B14F-4D97-AF65-F5344CB8AC3E}">
        <p14:creationId xmlns:p14="http://schemas.microsoft.com/office/powerpoint/2010/main" val="350337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228600"/>
            <a:ext cx="8229600" cy="46038"/>
          </a:xfrm>
        </p:spPr>
        <p:txBody>
          <a:bodyPr>
            <a:normAutofit fontScale="90000"/>
          </a:bodyPr>
          <a:lstStyle/>
          <a:p>
            <a:endParaRPr lang="en-US" dirty="0"/>
          </a:p>
        </p:txBody>
      </p:sp>
      <p:sp>
        <p:nvSpPr>
          <p:cNvPr id="5" name="Content Placeholder 4"/>
          <p:cNvSpPr>
            <a:spLocks noGrp="1"/>
          </p:cNvSpPr>
          <p:nvPr>
            <p:ph idx="1"/>
          </p:nvPr>
        </p:nvSpPr>
        <p:spPr>
          <a:xfrm>
            <a:off x="228600" y="533400"/>
            <a:ext cx="8458200" cy="6096000"/>
          </a:xfrm>
        </p:spPr>
        <p:txBody>
          <a:bodyPr>
            <a:normAutofit fontScale="92500"/>
          </a:bodyPr>
          <a:lstStyle/>
          <a:p>
            <a:pPr marL="0" indent="0">
              <a:buNone/>
            </a:pPr>
            <a:r>
              <a:rPr lang="en-US" b="1" dirty="0"/>
              <a:t>It should also be noted that compliance with the </a:t>
            </a:r>
            <a:r>
              <a:rPr lang="en-US" b="1" i="1" dirty="0"/>
              <a:t>Edmond</a:t>
            </a:r>
            <a:r>
              <a:rPr lang="en-US" b="1" dirty="0"/>
              <a:t> and </a:t>
            </a:r>
            <a:r>
              <a:rPr lang="en-US" b="1" i="1" dirty="0" err="1" smtClean="0"/>
              <a:t>LaFontaine</a:t>
            </a:r>
            <a:r>
              <a:rPr lang="en-US" b="1" dirty="0" smtClean="0"/>
              <a:t> requirements </a:t>
            </a:r>
            <a:r>
              <a:rPr lang="en-US" b="1" dirty="0"/>
              <a:t>does not necessarily end the Fourth Amendment analysis of </a:t>
            </a:r>
            <a:r>
              <a:rPr lang="en-US" b="1" dirty="0" smtClean="0"/>
              <a:t>a checkpoint </a:t>
            </a:r>
            <a:r>
              <a:rPr lang="en-US" b="1" dirty="0"/>
              <a:t>case. The ultimate question remains whether, under the totality </a:t>
            </a:r>
            <a:r>
              <a:rPr lang="en-US" b="1" dirty="0" smtClean="0"/>
              <a:t>of the </a:t>
            </a:r>
            <a:r>
              <a:rPr lang="en-US" b="1" dirty="0"/>
              <a:t>circumstances, the challenged stop was reasonable</a:t>
            </a:r>
            <a:r>
              <a:rPr lang="en-US" b="1" dirty="0" smtClean="0"/>
              <a:t>... </a:t>
            </a:r>
            <a:r>
              <a:rPr lang="en-US" b="1" dirty="0"/>
              <a:t>Thus, even if the checkpoint program and the particular checkpoint </a:t>
            </a:r>
            <a:r>
              <a:rPr lang="en-US" b="1" dirty="0" smtClean="0"/>
              <a:t>at which </a:t>
            </a:r>
            <a:r>
              <a:rPr lang="en-US" b="1" dirty="0"/>
              <a:t>the driver was stopped satisfy the formal requirements, the </a:t>
            </a:r>
            <a:r>
              <a:rPr lang="en-US" b="1" dirty="0" smtClean="0"/>
              <a:t>reviewing court </a:t>
            </a:r>
            <a:r>
              <a:rPr lang="en-US" b="1" dirty="0"/>
              <a:t>may consider evidence that the checkpoint basis for the stop </a:t>
            </a:r>
            <a:r>
              <a:rPr lang="en-US" b="1" dirty="0" smtClean="0"/>
              <a:t>was </a:t>
            </a:r>
            <a:r>
              <a:rPr lang="en-US" b="1" dirty="0" err="1" smtClean="0"/>
              <a:t>pretextual</a:t>
            </a:r>
            <a:r>
              <a:rPr lang="en-US" b="1" dirty="0" smtClean="0"/>
              <a:t> </a:t>
            </a:r>
            <a:r>
              <a:rPr lang="en-US" b="1" dirty="0"/>
              <a:t>or that the checkpoint was used </a:t>
            </a:r>
            <a:r>
              <a:rPr lang="en-US" b="1" dirty="0" smtClean="0"/>
              <a:t>to harass… </a:t>
            </a:r>
            <a:r>
              <a:rPr lang="en-US" b="1" dirty="0"/>
              <a:t>or was otherwise arbitrary </a:t>
            </a:r>
            <a:r>
              <a:rPr lang="en-US" b="1" dirty="0" smtClean="0"/>
              <a:t>or oppressive</a:t>
            </a:r>
            <a:r>
              <a:rPr lang="en-US" b="1" dirty="0"/>
              <a:t>.</a:t>
            </a:r>
          </a:p>
        </p:txBody>
      </p:sp>
    </p:spTree>
    <p:extLst>
      <p:ext uri="{BB962C8B-B14F-4D97-AF65-F5344CB8AC3E}">
        <p14:creationId xmlns:p14="http://schemas.microsoft.com/office/powerpoint/2010/main" val="362494578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152400" y="609600"/>
            <a:ext cx="8534400" cy="6096000"/>
          </a:xfrm>
        </p:spPr>
        <p:txBody>
          <a:bodyPr>
            <a:normAutofit lnSpcReduction="10000"/>
          </a:bodyPr>
          <a:lstStyle/>
          <a:p>
            <a:pPr marL="0" indent="0">
              <a:buNone/>
            </a:pPr>
            <a:r>
              <a:rPr lang="en-US" b="1" dirty="0"/>
              <a:t>As discussed previously, in accord with the </a:t>
            </a:r>
            <a:r>
              <a:rPr lang="en-US" b="1" dirty="0" smtClean="0"/>
              <a:t>U.S. Supreme </a:t>
            </a:r>
            <a:r>
              <a:rPr lang="en-US" b="1" dirty="0"/>
              <a:t>Court’s pre-</a:t>
            </a:r>
            <a:r>
              <a:rPr lang="en-US" b="1" i="1" dirty="0"/>
              <a:t>Edmond</a:t>
            </a:r>
            <a:r>
              <a:rPr lang="en-US" b="1" dirty="0"/>
              <a:t> checkpoint cases, </a:t>
            </a:r>
            <a:r>
              <a:rPr lang="en-US" b="1" i="1" dirty="0" err="1"/>
              <a:t>LaFontaine’s</a:t>
            </a:r>
            <a:r>
              <a:rPr lang="en-US" b="1" dirty="0"/>
              <a:t> first </a:t>
            </a:r>
            <a:r>
              <a:rPr lang="en-US" b="1" dirty="0" smtClean="0"/>
              <a:t>requirement works </a:t>
            </a:r>
            <a:r>
              <a:rPr lang="en-US" b="1" dirty="0"/>
              <a:t>to control the potential for arbitrary stops that would exist if every </a:t>
            </a:r>
            <a:r>
              <a:rPr lang="en-US" b="1" dirty="0" smtClean="0"/>
              <a:t>officer in </a:t>
            </a:r>
            <a:r>
              <a:rPr lang="en-US" b="1" dirty="0"/>
              <a:t>the field could implement a checkpoint by moving the </a:t>
            </a:r>
            <a:r>
              <a:rPr lang="en-US" b="1" dirty="0" smtClean="0"/>
              <a:t>implementation decision </a:t>
            </a:r>
            <a:r>
              <a:rPr lang="en-US" b="1" dirty="0"/>
              <a:t>up and away from the field to a supervisor. If that supervisor is </a:t>
            </a:r>
            <a:r>
              <a:rPr lang="en-US" b="1" dirty="0" smtClean="0"/>
              <a:t>low ranking, he </a:t>
            </a:r>
            <a:r>
              <a:rPr lang="en-US" b="1" dirty="0"/>
              <a:t>may have the authority to implement a particular vehicle </a:t>
            </a:r>
            <a:r>
              <a:rPr lang="en-US" b="1" dirty="0" smtClean="0"/>
              <a:t>checkpoint under</a:t>
            </a:r>
            <a:r>
              <a:rPr lang="en-US" b="1" i="1" dirty="0" smtClean="0"/>
              <a:t> </a:t>
            </a:r>
            <a:r>
              <a:rPr lang="en-US" b="1" i="1" dirty="0" err="1"/>
              <a:t>LaFontaine</a:t>
            </a:r>
            <a:r>
              <a:rPr lang="en-US" b="1" i="1" dirty="0"/>
              <a:t> </a:t>
            </a:r>
            <a:r>
              <a:rPr lang="en-US" b="1" dirty="0"/>
              <a:t>and his agency’s checkpoint program, and the </a:t>
            </a:r>
            <a:r>
              <a:rPr lang="en-US" b="1" dirty="0" smtClean="0"/>
              <a:t>primary purpose </a:t>
            </a:r>
            <a:r>
              <a:rPr lang="en-US" b="1" dirty="0"/>
              <a:t>of that particular checkpoint may be appropriate.</a:t>
            </a:r>
          </a:p>
        </p:txBody>
      </p:sp>
    </p:spTree>
    <p:extLst>
      <p:ext uri="{BB962C8B-B14F-4D97-AF65-F5344CB8AC3E}">
        <p14:creationId xmlns:p14="http://schemas.microsoft.com/office/powerpoint/2010/main" val="110928964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0" y="533400"/>
            <a:ext cx="8915400" cy="6324600"/>
          </a:xfrm>
        </p:spPr>
        <p:txBody>
          <a:bodyPr>
            <a:normAutofit/>
          </a:bodyPr>
          <a:lstStyle/>
          <a:p>
            <a:pPr marL="0" indent="0">
              <a:buNone/>
            </a:pPr>
            <a:r>
              <a:rPr lang="en-US" b="1" dirty="0"/>
              <a:t>But a </a:t>
            </a:r>
            <a:r>
              <a:rPr lang="en-US" b="1" dirty="0" smtClean="0"/>
              <a:t>low-level supervisor </a:t>
            </a:r>
            <a:r>
              <a:rPr lang="en-US" b="1" dirty="0"/>
              <a:t>may not always be aware of or able to testify to the primary </a:t>
            </a:r>
            <a:r>
              <a:rPr lang="en-US" b="1" dirty="0" smtClean="0"/>
              <a:t>purpose of </a:t>
            </a:r>
            <a:r>
              <a:rPr lang="en-US" b="1" dirty="0"/>
              <a:t>the agency’s overall checkpoint program, which may have been </a:t>
            </a:r>
            <a:r>
              <a:rPr lang="en-US" b="1" dirty="0" smtClean="0"/>
              <a:t>established and </a:t>
            </a:r>
            <a:r>
              <a:rPr lang="en-US" b="1" dirty="0"/>
              <a:t>may be overseen by officials at higher levels of the agency. Under </a:t>
            </a:r>
            <a:r>
              <a:rPr lang="en-US" b="1" i="1" dirty="0" smtClean="0"/>
              <a:t>Edmond</a:t>
            </a:r>
            <a:r>
              <a:rPr lang="en-US" b="1" dirty="0" smtClean="0"/>
              <a:t>, it </a:t>
            </a:r>
            <a:r>
              <a:rPr lang="en-US" b="1" dirty="0"/>
              <a:t>is at that “programmatic level</a:t>
            </a:r>
            <a:r>
              <a:rPr lang="en-US" b="1" dirty="0" smtClean="0"/>
              <a:t>,”… </a:t>
            </a:r>
            <a:r>
              <a:rPr lang="en-US" b="1" dirty="0"/>
              <a:t>that the “primary </a:t>
            </a:r>
            <a:r>
              <a:rPr lang="en-US" b="1" dirty="0" smtClean="0"/>
              <a:t>purpose” inquiry </a:t>
            </a:r>
            <a:r>
              <a:rPr lang="en-US" b="1" dirty="0"/>
              <a:t>must focus, with the goal of ensuring that the agency has not </a:t>
            </a:r>
            <a:r>
              <a:rPr lang="en-US" b="1" dirty="0" smtClean="0"/>
              <a:t>authorized </a:t>
            </a:r>
            <a:r>
              <a:rPr lang="en-US" b="1" dirty="0"/>
              <a:t>vehicle checkpoints primarily for general crime control but rather for </a:t>
            </a:r>
            <a:r>
              <a:rPr lang="en-US" b="1" dirty="0" smtClean="0"/>
              <a:t>an appropriately </a:t>
            </a:r>
            <a:r>
              <a:rPr lang="en-US" b="1" dirty="0"/>
              <a:t>limited purpose like traffic </a:t>
            </a:r>
            <a:r>
              <a:rPr lang="en-US" b="1" dirty="0" smtClean="0"/>
              <a:t>safety.</a:t>
            </a:r>
            <a:endParaRPr lang="en-US" b="1" dirty="0"/>
          </a:p>
        </p:txBody>
      </p:sp>
    </p:spTree>
    <p:extLst>
      <p:ext uri="{BB962C8B-B14F-4D97-AF65-F5344CB8AC3E}">
        <p14:creationId xmlns:p14="http://schemas.microsoft.com/office/powerpoint/2010/main" val="401647331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76200"/>
          </a:xfrm>
        </p:spPr>
        <p:txBody>
          <a:bodyPr>
            <a:normAutofit fontScale="90000"/>
          </a:bodyPr>
          <a:lstStyle/>
          <a:p>
            <a:endParaRPr lang="en-US" dirty="0"/>
          </a:p>
        </p:txBody>
      </p:sp>
      <p:sp>
        <p:nvSpPr>
          <p:cNvPr id="5" name="Content Placeholder 4"/>
          <p:cNvSpPr>
            <a:spLocks noGrp="1"/>
          </p:cNvSpPr>
          <p:nvPr>
            <p:ph idx="1"/>
          </p:nvPr>
        </p:nvSpPr>
        <p:spPr>
          <a:xfrm>
            <a:off x="457200" y="533400"/>
            <a:ext cx="8229600" cy="5592763"/>
          </a:xfrm>
        </p:spPr>
        <p:txBody>
          <a:bodyPr>
            <a:normAutofit fontScale="92500" lnSpcReduction="20000"/>
          </a:bodyPr>
          <a:lstStyle/>
          <a:p>
            <a:pPr>
              <a:buFont typeface="Wingdings" panose="05000000000000000000" pitchFamily="2" charset="2"/>
              <a:buChar char="Ø"/>
            </a:pPr>
            <a:r>
              <a:rPr lang="en-US" b="1" dirty="0"/>
              <a:t>When not conflated, the first </a:t>
            </a:r>
            <a:r>
              <a:rPr lang="en-US" b="1" i="1" dirty="0" err="1"/>
              <a:t>LaFontaine</a:t>
            </a:r>
            <a:r>
              <a:rPr lang="en-US" b="1" dirty="0"/>
              <a:t> requirement and </a:t>
            </a:r>
            <a:r>
              <a:rPr lang="en-US" b="1" i="1" dirty="0" smtClean="0"/>
              <a:t>Edmond’s</a:t>
            </a:r>
            <a:r>
              <a:rPr lang="en-US" b="1" dirty="0" smtClean="0"/>
              <a:t> appropriate </a:t>
            </a:r>
            <a:r>
              <a:rPr lang="en-US" b="1" dirty="0"/>
              <a:t>primary purpose requirement can be more easily understood </a:t>
            </a:r>
            <a:r>
              <a:rPr lang="en-US" b="1" dirty="0" smtClean="0"/>
              <a:t>and applied</a:t>
            </a:r>
            <a:r>
              <a:rPr lang="en-US" b="1" dirty="0"/>
              <a:t>. Two distinct questions are presented</a:t>
            </a:r>
            <a:r>
              <a:rPr lang="en-US" b="1" dirty="0" smtClean="0"/>
              <a:t>:</a:t>
            </a:r>
          </a:p>
          <a:p>
            <a:endParaRPr lang="en-US" b="1" dirty="0"/>
          </a:p>
          <a:p>
            <a:pPr>
              <a:buFont typeface="Wingdings" panose="05000000000000000000" pitchFamily="2" charset="2"/>
              <a:buChar char="Ø"/>
            </a:pPr>
            <a:r>
              <a:rPr lang="en-US" b="1" dirty="0"/>
              <a:t>(1) Was the police checkpoint at issue implemented pursuant </a:t>
            </a:r>
            <a:r>
              <a:rPr lang="en-US" b="1" dirty="0" smtClean="0"/>
              <a:t>to a </a:t>
            </a:r>
            <a:r>
              <a:rPr lang="en-US" b="1" dirty="0"/>
              <a:t>checkpoint program that had, when viewed at </a:t>
            </a:r>
            <a:r>
              <a:rPr lang="en-US" b="1" dirty="0" smtClean="0"/>
              <a:t>that programmatic </a:t>
            </a:r>
            <a:r>
              <a:rPr lang="en-US" b="1" dirty="0"/>
              <a:t>level, an appropriate primary purpose </a:t>
            </a:r>
            <a:r>
              <a:rPr lang="en-US" b="1" dirty="0" smtClean="0"/>
              <a:t>other than </a:t>
            </a:r>
            <a:r>
              <a:rPr lang="en-US" b="1" dirty="0"/>
              <a:t>general crime control?</a:t>
            </a:r>
          </a:p>
          <a:p>
            <a:pPr>
              <a:buFont typeface="Wingdings" panose="05000000000000000000" pitchFamily="2" charset="2"/>
              <a:buChar char="Ø"/>
            </a:pPr>
            <a:r>
              <a:rPr lang="en-US" b="1" dirty="0"/>
              <a:t>(2) If so, was the decision to implement that specific </a:t>
            </a:r>
            <a:r>
              <a:rPr lang="en-US" b="1" dirty="0" smtClean="0"/>
              <a:t>checkpoint made </a:t>
            </a:r>
            <a:r>
              <a:rPr lang="en-US" b="1" dirty="0"/>
              <a:t>by a supervisor in advance rather than by an officer </a:t>
            </a:r>
            <a:r>
              <a:rPr lang="en-US" b="1" dirty="0" smtClean="0"/>
              <a:t>in the </a:t>
            </a:r>
            <a:r>
              <a:rPr lang="en-US" b="1" dirty="0"/>
              <a:t>field?</a:t>
            </a:r>
          </a:p>
        </p:txBody>
      </p:sp>
    </p:spTree>
    <p:extLst>
      <p:ext uri="{BB962C8B-B14F-4D97-AF65-F5344CB8AC3E}">
        <p14:creationId xmlns:p14="http://schemas.microsoft.com/office/powerpoint/2010/main" val="35918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a:xfrm>
            <a:off x="152400" y="533400"/>
            <a:ext cx="8534400" cy="6096000"/>
          </a:xfrm>
        </p:spPr>
        <p:txBody>
          <a:bodyPr>
            <a:normAutofit fontScale="92500" lnSpcReduction="10000"/>
          </a:bodyPr>
          <a:lstStyle/>
          <a:p>
            <a:pPr marL="0" indent="0">
              <a:buNone/>
            </a:pPr>
            <a:r>
              <a:rPr lang="en-US" b="1" dirty="0"/>
              <a:t>To summarize, where a defendant challenges his initial </a:t>
            </a:r>
            <a:r>
              <a:rPr lang="en-US" b="1" dirty="0" smtClean="0"/>
              <a:t>stop at </a:t>
            </a:r>
            <a:r>
              <a:rPr lang="en-US" b="1" dirty="0"/>
              <a:t>a police checkpoint by way of a motion to suppress, the State bears the </a:t>
            </a:r>
            <a:r>
              <a:rPr lang="en-US" b="1" dirty="0" smtClean="0"/>
              <a:t>burden of </a:t>
            </a:r>
            <a:r>
              <a:rPr lang="en-US" b="1" dirty="0"/>
              <a:t>proving that the seizure was constitutional</a:t>
            </a:r>
            <a:r>
              <a:rPr lang="en-US" b="1" dirty="0" smtClean="0"/>
              <a:t>... </a:t>
            </a:r>
            <a:r>
              <a:rPr lang="en-US" b="1" dirty="0"/>
              <a:t>This requires the State to prove that the stop </a:t>
            </a:r>
            <a:r>
              <a:rPr lang="en-US" b="1" dirty="0" smtClean="0"/>
              <a:t>was reasonable </a:t>
            </a:r>
            <a:r>
              <a:rPr lang="en-US" b="1" dirty="0"/>
              <a:t>under the totality of the circumstances</a:t>
            </a:r>
            <a:r>
              <a:rPr lang="en-US" b="1" dirty="0" smtClean="0"/>
              <a:t>... </a:t>
            </a:r>
            <a:r>
              <a:rPr lang="en-US" b="1" dirty="0"/>
              <a:t>At </a:t>
            </a:r>
            <a:r>
              <a:rPr lang="en-US" b="1" dirty="0" smtClean="0"/>
              <a:t>a minimum</a:t>
            </a:r>
            <a:r>
              <a:rPr lang="en-US" b="1" dirty="0"/>
              <a:t>, the State must show that the law enforcement agency’s </a:t>
            </a:r>
            <a:r>
              <a:rPr lang="en-US" b="1" dirty="0" smtClean="0"/>
              <a:t>checkpoint program </a:t>
            </a:r>
            <a:r>
              <a:rPr lang="en-US" b="1" dirty="0"/>
              <a:t>had an appropriate primary purpose other than ordinary crime </a:t>
            </a:r>
            <a:r>
              <a:rPr lang="en-US" b="1" dirty="0" smtClean="0"/>
              <a:t>control – </a:t>
            </a:r>
            <a:r>
              <a:rPr lang="en-US" b="1" dirty="0"/>
              <a:t>a purpose examined at that programmatic level, rather than by trying </a:t>
            </a:r>
            <a:r>
              <a:rPr lang="en-US" b="1" dirty="0" smtClean="0"/>
              <a:t>to determine </a:t>
            </a:r>
            <a:r>
              <a:rPr lang="en-US" b="1" dirty="0"/>
              <a:t>the motives of the supervisor who implemented and the officers </a:t>
            </a:r>
            <a:r>
              <a:rPr lang="en-US" b="1" dirty="0" smtClean="0"/>
              <a:t>who conducted </a:t>
            </a:r>
            <a:r>
              <a:rPr lang="en-US" b="1" dirty="0"/>
              <a:t>the particular checkpoint at issue. </a:t>
            </a:r>
          </a:p>
        </p:txBody>
      </p:sp>
    </p:spTree>
    <p:extLst>
      <p:ext uri="{BB962C8B-B14F-4D97-AF65-F5344CB8AC3E}">
        <p14:creationId xmlns:p14="http://schemas.microsoft.com/office/powerpoint/2010/main" val="247074088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1500"/>
            <a:ext cx="8229600" cy="1143000"/>
          </a:xfrm>
        </p:spPr>
        <p:txBody>
          <a:bodyPr>
            <a:normAutofit/>
          </a:bodyPr>
          <a:lstStyle/>
          <a:p>
            <a:endParaRPr lang="en-US" dirty="0"/>
          </a:p>
        </p:txBody>
      </p:sp>
      <p:sp>
        <p:nvSpPr>
          <p:cNvPr id="5" name="Content Placeholder 4"/>
          <p:cNvSpPr>
            <a:spLocks noGrp="1"/>
          </p:cNvSpPr>
          <p:nvPr>
            <p:ph idx="1"/>
          </p:nvPr>
        </p:nvSpPr>
        <p:spPr>
          <a:xfrm>
            <a:off x="381000" y="685800"/>
            <a:ext cx="8229600" cy="4525963"/>
          </a:xfrm>
        </p:spPr>
        <p:txBody>
          <a:bodyPr/>
          <a:lstStyle/>
          <a:p>
            <a:pPr marL="0" indent="0">
              <a:buNone/>
            </a:pPr>
            <a:r>
              <a:rPr lang="en-US" b="1" dirty="0" smtClean="0"/>
              <a:t>The State </a:t>
            </a:r>
            <a:r>
              <a:rPr lang="en-US" b="1" dirty="0"/>
              <a:t>must also prove that the particular checkpoint at which the defendant </a:t>
            </a:r>
            <a:r>
              <a:rPr lang="en-US" b="1" dirty="0" smtClean="0"/>
              <a:t>was stopped </a:t>
            </a:r>
            <a:r>
              <a:rPr lang="en-US" b="1" dirty="0"/>
              <a:t>was properly implemented and operated – that the five </a:t>
            </a:r>
            <a:r>
              <a:rPr lang="en-US" b="1" dirty="0" smtClean="0"/>
              <a:t>requirements enumerated </a:t>
            </a:r>
            <a:r>
              <a:rPr lang="en-US" b="1" dirty="0"/>
              <a:t>in </a:t>
            </a:r>
            <a:r>
              <a:rPr lang="en-US" b="1" i="1" dirty="0" err="1"/>
              <a:t>LaFontaine</a:t>
            </a:r>
            <a:r>
              <a:rPr lang="en-US" b="1" dirty="0"/>
              <a:t> were met.</a:t>
            </a:r>
          </a:p>
        </p:txBody>
      </p:sp>
    </p:spTree>
    <p:extLst>
      <p:ext uri="{BB962C8B-B14F-4D97-AF65-F5344CB8AC3E}">
        <p14:creationId xmlns:p14="http://schemas.microsoft.com/office/powerpoint/2010/main" val="234401013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a:xfrm>
            <a:off x="457200" y="304800"/>
            <a:ext cx="8229600" cy="5821363"/>
          </a:xfrm>
        </p:spPr>
        <p:txBody>
          <a:bodyPr>
            <a:normAutofit lnSpcReduction="10000"/>
          </a:bodyPr>
          <a:lstStyle/>
          <a:p>
            <a:pPr marL="0" indent="0">
              <a:buNone/>
            </a:pPr>
            <a:r>
              <a:rPr lang="en-US" b="1" dirty="0"/>
              <a:t>Who qualifies </a:t>
            </a:r>
            <a:r>
              <a:rPr lang="en-US" b="1" dirty="0" smtClean="0"/>
              <a:t>as an </a:t>
            </a:r>
            <a:r>
              <a:rPr lang="en-US" b="1" dirty="0"/>
              <a:t>“executive”-level official in a large metropolitan police department </a:t>
            </a:r>
            <a:r>
              <a:rPr lang="en-US" b="1" dirty="0" smtClean="0"/>
              <a:t>with hundreds </a:t>
            </a:r>
            <a:r>
              <a:rPr lang="en-US" b="1" dirty="0"/>
              <a:t>of sworn officers and multiple layers of management might be </a:t>
            </a:r>
            <a:r>
              <a:rPr lang="en-US" b="1" dirty="0" smtClean="0"/>
              <a:t>quite different </a:t>
            </a:r>
            <a:r>
              <a:rPr lang="en-US" b="1" dirty="0"/>
              <a:t>from who qualifies as an “executive”-level official in a small </a:t>
            </a:r>
            <a:r>
              <a:rPr lang="en-US" b="1" dirty="0" smtClean="0"/>
              <a:t>municipal agency </a:t>
            </a:r>
            <a:r>
              <a:rPr lang="en-US" b="1" dirty="0"/>
              <a:t>with only a handful of officers, and even agencies of the same size </a:t>
            </a:r>
            <a:r>
              <a:rPr lang="en-US" b="1" dirty="0" smtClean="0"/>
              <a:t>may be </a:t>
            </a:r>
            <a:r>
              <a:rPr lang="en-US" b="1" dirty="0"/>
              <a:t>organized in many different ways. Courts are not in the business </a:t>
            </a:r>
            <a:r>
              <a:rPr lang="en-US" b="1" dirty="0" smtClean="0"/>
              <a:t>of micromanaging </a:t>
            </a:r>
            <a:r>
              <a:rPr lang="en-US" b="1" dirty="0"/>
              <a:t>how law enforcement agencies should organize themselves </a:t>
            </a:r>
            <a:r>
              <a:rPr lang="en-US" b="1" dirty="0" smtClean="0"/>
              <a:t>and delegate </a:t>
            </a:r>
            <a:r>
              <a:rPr lang="en-US" b="1" dirty="0"/>
              <a:t>authority.</a:t>
            </a:r>
          </a:p>
        </p:txBody>
      </p:sp>
    </p:spTree>
    <p:extLst>
      <p:ext uri="{BB962C8B-B14F-4D97-AF65-F5344CB8AC3E}">
        <p14:creationId xmlns:p14="http://schemas.microsoft.com/office/powerpoint/2010/main" val="89443453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sp>
        <p:nvSpPr>
          <p:cNvPr id="5" name="Content Placeholder 4"/>
          <p:cNvSpPr>
            <a:spLocks noGrp="1"/>
          </p:cNvSpPr>
          <p:nvPr>
            <p:ph idx="1"/>
          </p:nvPr>
        </p:nvSpPr>
        <p:spPr>
          <a:xfrm>
            <a:off x="457200" y="609600"/>
            <a:ext cx="8229600" cy="5516563"/>
          </a:xfrm>
        </p:spPr>
        <p:txBody>
          <a:bodyPr>
            <a:normAutofit fontScale="92500" lnSpcReduction="10000"/>
          </a:bodyPr>
          <a:lstStyle/>
          <a:p>
            <a:r>
              <a:rPr lang="en-US" b="1" i="1" u="sng" dirty="0"/>
              <a:t>But when the decision was made to actually implement a roadblock </a:t>
            </a:r>
            <a:r>
              <a:rPr lang="en-US" b="1" i="1" u="sng" dirty="0" smtClean="0"/>
              <a:t>on </a:t>
            </a:r>
            <a:r>
              <a:rPr lang="en-US" b="1" i="1" u="sng" dirty="0" err="1" smtClean="0"/>
              <a:t>Groover</a:t>
            </a:r>
            <a:r>
              <a:rPr lang="en-US" b="1" i="1" u="sng" dirty="0" smtClean="0"/>
              <a:t> </a:t>
            </a:r>
            <a:r>
              <a:rPr lang="en-US" b="1" i="1" u="sng" dirty="0"/>
              <a:t>Road at 6:45 p.m. on April 9 was not undisputed.</a:t>
            </a:r>
            <a:r>
              <a:rPr lang="en-US" u="sng" dirty="0"/>
              <a:t> </a:t>
            </a:r>
            <a:r>
              <a:rPr lang="en-US" dirty="0"/>
              <a:t>At the </a:t>
            </a:r>
            <a:r>
              <a:rPr lang="en-US" dirty="0" smtClean="0"/>
              <a:t>suppression </a:t>
            </a:r>
            <a:r>
              <a:rPr lang="en-US" dirty="0"/>
              <a:t>hearing, Sergeant </a:t>
            </a:r>
            <a:r>
              <a:rPr lang="en-US" dirty="0" smtClean="0"/>
              <a:t> </a:t>
            </a:r>
            <a:r>
              <a:rPr lang="en-US" dirty="0" err="1" smtClean="0"/>
              <a:t>Marchetta</a:t>
            </a:r>
            <a:r>
              <a:rPr lang="en-US" dirty="0" smtClean="0"/>
              <a:t> </a:t>
            </a:r>
            <a:r>
              <a:rPr lang="en-US" dirty="0"/>
              <a:t>testified that he informed Captain Cox on </a:t>
            </a:r>
            <a:r>
              <a:rPr lang="en-US" dirty="0" smtClean="0"/>
              <a:t>either April </a:t>
            </a:r>
            <a:r>
              <a:rPr lang="en-US" dirty="0"/>
              <a:t>8 or 9 about his plan to set up a checkpoint on </a:t>
            </a:r>
            <a:r>
              <a:rPr lang="en-US" dirty="0" err="1"/>
              <a:t>Groover</a:t>
            </a:r>
            <a:r>
              <a:rPr lang="en-US" dirty="0"/>
              <a:t> Road, although </a:t>
            </a:r>
            <a:r>
              <a:rPr lang="en-US" dirty="0" smtClean="0"/>
              <a:t>he did </a:t>
            </a:r>
            <a:r>
              <a:rPr lang="en-US" dirty="0"/>
              <a:t>not claim to have specified when the checkpoint would be set up, and </a:t>
            </a:r>
            <a:r>
              <a:rPr lang="en-US" dirty="0" smtClean="0"/>
              <a:t>when Captain </a:t>
            </a:r>
            <a:r>
              <a:rPr lang="en-US" dirty="0"/>
              <a:t>Cox testified, he squarely denied that he had any advance notice </a:t>
            </a:r>
            <a:r>
              <a:rPr lang="en-US" dirty="0" smtClean="0"/>
              <a:t>from Sergeant </a:t>
            </a:r>
            <a:r>
              <a:rPr lang="en-US" dirty="0" err="1"/>
              <a:t>Marchetta</a:t>
            </a:r>
            <a:r>
              <a:rPr lang="en-US" dirty="0"/>
              <a:t> of the checkpoint at which Appellant was stopped.</a:t>
            </a:r>
          </a:p>
        </p:txBody>
      </p:sp>
    </p:spTree>
    <p:extLst>
      <p:ext uri="{BB962C8B-B14F-4D97-AF65-F5344CB8AC3E}">
        <p14:creationId xmlns:p14="http://schemas.microsoft.com/office/powerpoint/2010/main" val="351881930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71500"/>
            <a:ext cx="8229600" cy="1143000"/>
          </a:xfrm>
        </p:spPr>
        <p:txBody>
          <a:bodyPr>
            <a:normAutofit/>
          </a:bodyPr>
          <a:lstStyle/>
          <a:p>
            <a:endParaRPr lang="en-US" dirty="0"/>
          </a:p>
        </p:txBody>
      </p:sp>
      <p:sp>
        <p:nvSpPr>
          <p:cNvPr id="5" name="Content Placeholder 4"/>
          <p:cNvSpPr>
            <a:spLocks noGrp="1"/>
          </p:cNvSpPr>
          <p:nvPr>
            <p:ph idx="1"/>
          </p:nvPr>
        </p:nvSpPr>
        <p:spPr>
          <a:xfrm>
            <a:off x="228600" y="533400"/>
            <a:ext cx="8763000" cy="6324600"/>
          </a:xfrm>
        </p:spPr>
        <p:txBody>
          <a:bodyPr>
            <a:normAutofit/>
          </a:bodyPr>
          <a:lstStyle/>
          <a:p>
            <a:pPr marL="0" indent="0">
              <a:buNone/>
            </a:pPr>
            <a:r>
              <a:rPr lang="en-US" dirty="0" smtClean="0"/>
              <a:t>In addition</a:t>
            </a:r>
            <a:r>
              <a:rPr lang="en-US" dirty="0"/>
              <a:t>, the other officer who participated in the checkpoint, Office </a:t>
            </a:r>
            <a:r>
              <a:rPr lang="en-US" dirty="0" smtClean="0"/>
              <a:t>Smith, testified </a:t>
            </a:r>
            <a:r>
              <a:rPr lang="en-US" dirty="0"/>
              <a:t>at the hearing, and one reasonable interpretation of his testimony is </a:t>
            </a:r>
            <a:r>
              <a:rPr lang="en-US" dirty="0" smtClean="0"/>
              <a:t>that Sergeant </a:t>
            </a:r>
            <a:r>
              <a:rPr lang="en-US" dirty="0" err="1"/>
              <a:t>Marchetta</a:t>
            </a:r>
            <a:r>
              <a:rPr lang="en-US" dirty="0"/>
              <a:t> did not inform him of the planned checkpoint until </a:t>
            </a:r>
            <a:r>
              <a:rPr lang="en-US" dirty="0" smtClean="0"/>
              <a:t>Officer Smith </a:t>
            </a:r>
            <a:r>
              <a:rPr lang="en-US" dirty="0"/>
              <a:t>arrived at the scene. </a:t>
            </a:r>
            <a:r>
              <a:rPr lang="en-US" b="1" u="sng" dirty="0"/>
              <a:t>Furthermore, Sergeant </a:t>
            </a:r>
            <a:r>
              <a:rPr lang="en-US" b="1" u="sng" dirty="0" err="1"/>
              <a:t>Marchetta</a:t>
            </a:r>
            <a:r>
              <a:rPr lang="en-US" b="1" u="sng" dirty="0"/>
              <a:t> testified that he </a:t>
            </a:r>
            <a:r>
              <a:rPr lang="en-US" b="1" u="sng" dirty="0" smtClean="0"/>
              <a:t>did not </a:t>
            </a:r>
            <a:r>
              <a:rPr lang="en-US" b="1" u="sng" dirty="0"/>
              <a:t>order the checkpoint in writing, and the State presented no documents at </a:t>
            </a:r>
            <a:r>
              <a:rPr lang="en-US" b="1" u="sng" dirty="0" smtClean="0"/>
              <a:t>the hearing </a:t>
            </a:r>
            <a:r>
              <a:rPr lang="en-US" b="1" u="sng" dirty="0"/>
              <a:t>showing that Sergeant </a:t>
            </a:r>
            <a:r>
              <a:rPr lang="en-US" b="1" u="sng" dirty="0" err="1"/>
              <a:t>Marchetta</a:t>
            </a:r>
            <a:r>
              <a:rPr lang="en-US" b="1" u="sng" dirty="0"/>
              <a:t> (or any other supervisor) decided </a:t>
            </a:r>
            <a:r>
              <a:rPr lang="en-US" b="1" u="sng" dirty="0" smtClean="0"/>
              <a:t>on the </a:t>
            </a:r>
            <a:r>
              <a:rPr lang="en-US" b="1" u="sng" dirty="0"/>
              <a:t>time that the checkpoint would be established prior to its implementation </a:t>
            </a:r>
            <a:r>
              <a:rPr lang="en-US" b="1" u="sng" dirty="0" smtClean="0"/>
              <a:t>in the </a:t>
            </a:r>
            <a:r>
              <a:rPr lang="en-US" b="1" u="sng" dirty="0"/>
              <a:t>field.</a:t>
            </a:r>
          </a:p>
        </p:txBody>
      </p:sp>
    </p:spTree>
    <p:extLst>
      <p:ext uri="{BB962C8B-B14F-4D97-AF65-F5344CB8AC3E}">
        <p14:creationId xmlns:p14="http://schemas.microsoft.com/office/powerpoint/2010/main" val="3456488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52400"/>
            <a:ext cx="7772400" cy="1470025"/>
          </a:xfrm>
        </p:spPr>
        <p:txBody>
          <a:bodyPr/>
          <a:lstStyle/>
          <a:p>
            <a:r>
              <a:rPr lang="en-US" b="1" i="1" dirty="0" smtClean="0"/>
              <a:t>Pre-Test</a:t>
            </a:r>
            <a:endParaRPr lang="en-US" b="1" i="1" dirty="0"/>
          </a:p>
        </p:txBody>
      </p:sp>
      <p:sp>
        <p:nvSpPr>
          <p:cNvPr id="5" name="Subtitle 4"/>
          <p:cNvSpPr>
            <a:spLocks noGrp="1"/>
          </p:cNvSpPr>
          <p:nvPr>
            <p:ph type="subTitle" idx="1"/>
          </p:nvPr>
        </p:nvSpPr>
        <p:spPr>
          <a:xfrm>
            <a:off x="152400" y="1143000"/>
            <a:ext cx="8763000" cy="5486400"/>
          </a:xfrm>
        </p:spPr>
        <p:txBody>
          <a:bodyPr/>
          <a:lstStyle/>
          <a:p>
            <a:pPr marL="514350" indent="-514350" algn="l">
              <a:buAutoNum type="arabicPeriod"/>
            </a:pPr>
            <a:r>
              <a:rPr lang="en-US" b="1" dirty="0" smtClean="0">
                <a:solidFill>
                  <a:schemeClr val="tx1"/>
                </a:solidFill>
              </a:rPr>
              <a:t>The Supreme Court of the United States and our Georgia Courts have delineated at least three tiers of police citizen contact.  They are:</a:t>
            </a:r>
          </a:p>
          <a:p>
            <a:pPr algn="l"/>
            <a:endParaRPr lang="en-US" b="1" dirty="0" smtClean="0">
              <a:solidFill>
                <a:schemeClr val="tx1"/>
              </a:solidFill>
            </a:endParaRPr>
          </a:p>
          <a:p>
            <a:pPr algn="l"/>
            <a:r>
              <a:rPr lang="en-US" b="1" dirty="0">
                <a:solidFill>
                  <a:schemeClr val="tx1"/>
                </a:solidFill>
              </a:rPr>
              <a:t>	</a:t>
            </a:r>
            <a:r>
              <a:rPr lang="en-US" b="1" dirty="0" smtClean="0">
                <a:solidFill>
                  <a:schemeClr val="tx1"/>
                </a:solidFill>
              </a:rPr>
              <a:t>1________________________________</a:t>
            </a:r>
          </a:p>
          <a:p>
            <a:pPr algn="l"/>
            <a:r>
              <a:rPr lang="en-US" b="1" dirty="0">
                <a:solidFill>
                  <a:schemeClr val="tx1"/>
                </a:solidFill>
              </a:rPr>
              <a:t>	</a:t>
            </a:r>
            <a:r>
              <a:rPr lang="en-US" b="1" dirty="0" smtClean="0">
                <a:solidFill>
                  <a:schemeClr val="tx1"/>
                </a:solidFill>
              </a:rPr>
              <a:t>2________________________________</a:t>
            </a:r>
          </a:p>
          <a:p>
            <a:pPr algn="l"/>
            <a:r>
              <a:rPr lang="en-US" b="1" dirty="0" smtClean="0">
                <a:solidFill>
                  <a:schemeClr val="tx1"/>
                </a:solidFill>
              </a:rPr>
              <a:t>	3________________________________</a:t>
            </a:r>
          </a:p>
          <a:p>
            <a:pPr algn="l"/>
            <a:endParaRPr lang="en-US" dirty="0"/>
          </a:p>
        </p:txBody>
      </p:sp>
    </p:spTree>
    <p:extLst>
      <p:ext uri="{BB962C8B-B14F-4D97-AF65-F5344CB8AC3E}">
        <p14:creationId xmlns:p14="http://schemas.microsoft.com/office/powerpoint/2010/main" val="31518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248400"/>
          </a:xfrm>
        </p:spPr>
        <p:txBody>
          <a:bodyPr/>
          <a:lstStyle/>
          <a:p>
            <a:pPr>
              <a:buNone/>
            </a:pPr>
            <a:r>
              <a:rPr lang="en-US" dirty="0" smtClean="0"/>
              <a:t>    </a:t>
            </a:r>
            <a:r>
              <a:rPr lang="en-US" sz="4000" b="1" i="1" dirty="0" smtClean="0"/>
              <a:t>Never consider someone’s race in your assessments, interpretations and evaluations. Never use the “general nature” of people to form your perception of an individual. When an officer relies on a person's actual behavior and conduct, then the objective facts specific to that person will lead to truth, no matter who that person is. </a:t>
            </a:r>
            <a:endParaRPr lang="en-US" sz="4000" b="1" i="1"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152400" y="685800"/>
            <a:ext cx="8534400" cy="6096000"/>
          </a:xfrm>
        </p:spPr>
        <p:txBody>
          <a:bodyPr>
            <a:normAutofit/>
          </a:bodyPr>
          <a:lstStyle/>
          <a:p>
            <a:pPr marL="0" indent="0">
              <a:buNone/>
            </a:pPr>
            <a:r>
              <a:rPr lang="en-US" dirty="0"/>
              <a:t>Law enforcement agencies </a:t>
            </a:r>
            <a:r>
              <a:rPr lang="en-US" b="1" u="sng" dirty="0"/>
              <a:t>that fail to require and </a:t>
            </a:r>
            <a:r>
              <a:rPr lang="en-US" b="1" u="sng" dirty="0" smtClean="0"/>
              <a:t>maintain documentation </a:t>
            </a:r>
            <a:r>
              <a:rPr lang="en-US" b="1" u="sng" dirty="0"/>
              <a:t>as to when, where, and by whom the decision to implement </a:t>
            </a:r>
            <a:r>
              <a:rPr lang="en-US" b="1" u="sng" dirty="0" smtClean="0"/>
              <a:t>a checkpoint </a:t>
            </a:r>
            <a:r>
              <a:rPr lang="en-US" b="1" u="sng" dirty="0"/>
              <a:t>is made may find it harder to prove those facts if disputed in </a:t>
            </a:r>
            <a:r>
              <a:rPr lang="en-US" b="1" u="sng" dirty="0" smtClean="0"/>
              <a:t>court many </a:t>
            </a:r>
            <a:r>
              <a:rPr lang="en-US" b="1" u="sng" dirty="0"/>
              <a:t>months later. </a:t>
            </a:r>
            <a:r>
              <a:rPr lang="en-US" dirty="0"/>
              <a:t>See Brown, 315 Ga. App. at 162 n.16 (</a:t>
            </a:r>
            <a:r>
              <a:rPr lang="en-US" dirty="0" err="1"/>
              <a:t>Mikell</a:t>
            </a:r>
            <a:r>
              <a:rPr lang="en-US" dirty="0"/>
              <a:t>, P.J</a:t>
            </a:r>
            <a:r>
              <a:rPr lang="en-US" dirty="0" smtClean="0"/>
              <a:t>., dissenting</a:t>
            </a:r>
            <a:r>
              <a:rPr lang="en-US" dirty="0"/>
              <a:t>) (“Evidence that the key questions of time, place, and duration </a:t>
            </a:r>
            <a:r>
              <a:rPr lang="en-US" dirty="0" smtClean="0"/>
              <a:t>were settled </a:t>
            </a:r>
            <a:r>
              <a:rPr lang="en-US" dirty="0"/>
              <a:t>back at headquarters in the supervisor’s office would be </a:t>
            </a:r>
            <a:r>
              <a:rPr lang="en-US" dirty="0" smtClean="0"/>
              <a:t>quite </a:t>
            </a:r>
            <a:r>
              <a:rPr lang="en-US" dirty="0"/>
              <a:t>persuasive.”).</a:t>
            </a:r>
          </a:p>
        </p:txBody>
      </p:sp>
    </p:spTree>
    <p:extLst>
      <p:ext uri="{BB962C8B-B14F-4D97-AF65-F5344CB8AC3E}">
        <p14:creationId xmlns:p14="http://schemas.microsoft.com/office/powerpoint/2010/main" val="108350488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152400"/>
            <a:ext cx="8229600" cy="122238"/>
          </a:xfrm>
        </p:spPr>
        <p:txBody>
          <a:bodyPr>
            <a:normAutofit fontScale="90000"/>
          </a:bodyPr>
          <a:lstStyle/>
          <a:p>
            <a:endParaRPr lang="en-US" dirty="0"/>
          </a:p>
        </p:txBody>
      </p:sp>
      <p:sp>
        <p:nvSpPr>
          <p:cNvPr id="5" name="Content Placeholder 4"/>
          <p:cNvSpPr>
            <a:spLocks noGrp="1"/>
          </p:cNvSpPr>
          <p:nvPr>
            <p:ph idx="1"/>
          </p:nvPr>
        </p:nvSpPr>
        <p:spPr>
          <a:xfrm>
            <a:off x="152400" y="152400"/>
            <a:ext cx="8534400" cy="6553200"/>
          </a:xfrm>
        </p:spPr>
        <p:txBody>
          <a:bodyPr>
            <a:normAutofit lnSpcReduction="10000"/>
          </a:bodyPr>
          <a:lstStyle/>
          <a:p>
            <a:pPr marL="0" indent="0">
              <a:buNone/>
            </a:pPr>
            <a:r>
              <a:rPr lang="en-US" dirty="0"/>
              <a:t>Thus, the relevant evidence was </a:t>
            </a:r>
            <a:r>
              <a:rPr lang="en-US" i="1" dirty="0"/>
              <a:t>not </a:t>
            </a:r>
            <a:r>
              <a:rPr lang="en-US" dirty="0"/>
              <a:t>undisputed, and the principles </a:t>
            </a:r>
            <a:r>
              <a:rPr lang="en-US" dirty="0" smtClean="0"/>
              <a:t>set forth </a:t>
            </a:r>
            <a:r>
              <a:rPr lang="en-US" dirty="0"/>
              <a:t>in </a:t>
            </a:r>
            <a:r>
              <a:rPr lang="en-US" b="1" i="1" dirty="0"/>
              <a:t>Miller</a:t>
            </a:r>
            <a:r>
              <a:rPr lang="en-US" dirty="0"/>
              <a:t> apply. Under those principles, </a:t>
            </a:r>
            <a:r>
              <a:rPr lang="en-US" b="1" u="sng" dirty="0"/>
              <a:t>the record supports the </a:t>
            </a:r>
            <a:r>
              <a:rPr lang="en-US" b="1" u="sng" dirty="0" smtClean="0"/>
              <a:t>trial court’s </a:t>
            </a:r>
            <a:r>
              <a:rPr lang="en-US" b="1" u="sng" dirty="0"/>
              <a:t>express factual findings that Sergeant </a:t>
            </a:r>
            <a:r>
              <a:rPr lang="en-US" b="1" u="sng" dirty="0" err="1"/>
              <a:t>Marchetta</a:t>
            </a:r>
            <a:r>
              <a:rPr lang="en-US" b="1" u="sng" dirty="0"/>
              <a:t> made the decision </a:t>
            </a:r>
            <a:r>
              <a:rPr lang="en-US" b="1" u="sng" dirty="0" smtClean="0"/>
              <a:t>to implement </a:t>
            </a:r>
            <a:r>
              <a:rPr lang="en-US" b="1" u="sng" dirty="0"/>
              <a:t>the checkpoint while acting as an officer in the field and that </a:t>
            </a:r>
            <a:r>
              <a:rPr lang="en-US" b="1" u="sng" dirty="0" smtClean="0"/>
              <a:t>the State </a:t>
            </a:r>
            <a:r>
              <a:rPr lang="en-US" b="1" u="sng" dirty="0"/>
              <a:t>failed to prove that the checkpoint was planned in advance to occur at </a:t>
            </a:r>
            <a:r>
              <a:rPr lang="en-US" b="1" u="sng" dirty="0" smtClean="0"/>
              <a:t>a specific </a:t>
            </a:r>
            <a:r>
              <a:rPr lang="en-US" b="1" u="sng" dirty="0"/>
              <a:t>time. </a:t>
            </a:r>
            <a:r>
              <a:rPr lang="en-US" dirty="0"/>
              <a:t>Indeed, even putting aside the testimony that conflicted </a:t>
            </a:r>
            <a:r>
              <a:rPr lang="en-US" dirty="0" smtClean="0"/>
              <a:t>with Sergeant </a:t>
            </a:r>
            <a:r>
              <a:rPr lang="en-US" dirty="0" err="1"/>
              <a:t>Marchetta’s</a:t>
            </a:r>
            <a:r>
              <a:rPr lang="en-US" dirty="0"/>
              <a:t> account, the trial court had the opportunity to observe </a:t>
            </a:r>
            <a:r>
              <a:rPr lang="en-US" dirty="0" smtClean="0"/>
              <a:t>his testimony </a:t>
            </a:r>
            <a:r>
              <a:rPr lang="en-US" dirty="0"/>
              <a:t>firsthand and was entitled to disbelieve his claim that he decided </a:t>
            </a:r>
            <a:r>
              <a:rPr lang="en-US" dirty="0" smtClean="0"/>
              <a:t>to implement </a:t>
            </a:r>
            <a:r>
              <a:rPr lang="en-US" dirty="0"/>
              <a:t>the checkpoint in advance.</a:t>
            </a:r>
          </a:p>
        </p:txBody>
      </p:sp>
    </p:spTree>
    <p:extLst>
      <p:ext uri="{BB962C8B-B14F-4D97-AF65-F5344CB8AC3E}">
        <p14:creationId xmlns:p14="http://schemas.microsoft.com/office/powerpoint/2010/main" val="83370149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457200" y="609600"/>
            <a:ext cx="8229600" cy="5516563"/>
          </a:xfrm>
        </p:spPr>
        <p:txBody>
          <a:bodyPr>
            <a:normAutofit/>
          </a:bodyPr>
          <a:lstStyle/>
          <a:p>
            <a:pPr marL="0" indent="0">
              <a:buNone/>
            </a:pPr>
            <a:r>
              <a:rPr lang="en-US" dirty="0"/>
              <a:t>Based on its adequately supported finding that the State had not </a:t>
            </a:r>
            <a:r>
              <a:rPr lang="en-US" dirty="0" smtClean="0"/>
              <a:t>proved compliance </a:t>
            </a:r>
            <a:r>
              <a:rPr lang="en-US" dirty="0"/>
              <a:t>with the first </a:t>
            </a:r>
            <a:r>
              <a:rPr lang="en-US" b="1" i="1" dirty="0" err="1"/>
              <a:t>LaFontaine</a:t>
            </a:r>
            <a:r>
              <a:rPr lang="en-US" dirty="0"/>
              <a:t> requirement, </a:t>
            </a:r>
            <a:r>
              <a:rPr lang="en-US" b="1" u="sng" dirty="0"/>
              <a:t>the trial court </a:t>
            </a:r>
            <a:r>
              <a:rPr lang="en-US" b="1" u="sng" dirty="0" smtClean="0"/>
              <a:t>correctly concluded </a:t>
            </a:r>
            <a:r>
              <a:rPr lang="en-US" b="1" u="sng" dirty="0"/>
              <a:t>that the checkpoint at which Appellant was stopped violated </a:t>
            </a:r>
            <a:r>
              <a:rPr lang="en-US" b="1" u="sng" dirty="0" smtClean="0"/>
              <a:t>the Fourth </a:t>
            </a:r>
            <a:r>
              <a:rPr lang="en-US" b="1" u="sng" dirty="0"/>
              <a:t>Amendment.</a:t>
            </a:r>
            <a:r>
              <a:rPr lang="en-US" dirty="0"/>
              <a:t> Consequently, the Court of Appeals erred in reversing </a:t>
            </a:r>
            <a:r>
              <a:rPr lang="en-US" dirty="0" smtClean="0"/>
              <a:t>the trial </a:t>
            </a:r>
            <a:r>
              <a:rPr lang="en-US" dirty="0"/>
              <a:t>court’s suppression ruling.</a:t>
            </a:r>
          </a:p>
        </p:txBody>
      </p:sp>
    </p:spTree>
    <p:extLst>
      <p:ext uri="{BB962C8B-B14F-4D97-AF65-F5344CB8AC3E}">
        <p14:creationId xmlns:p14="http://schemas.microsoft.com/office/powerpoint/2010/main" val="218300895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8762"/>
          </a:xfrm>
        </p:spPr>
        <p:txBody>
          <a:bodyPr>
            <a:normAutofit fontScale="90000"/>
          </a:bodyPr>
          <a:lstStyle/>
          <a:p>
            <a:endParaRPr lang="en-US" dirty="0"/>
          </a:p>
        </p:txBody>
      </p:sp>
      <p:sp>
        <p:nvSpPr>
          <p:cNvPr id="5" name="Content Placeholder 4"/>
          <p:cNvSpPr>
            <a:spLocks noGrp="1"/>
          </p:cNvSpPr>
          <p:nvPr>
            <p:ph idx="1"/>
          </p:nvPr>
        </p:nvSpPr>
        <p:spPr>
          <a:xfrm>
            <a:off x="457200" y="685800"/>
            <a:ext cx="8229600" cy="5821363"/>
          </a:xfrm>
        </p:spPr>
        <p:txBody>
          <a:bodyPr>
            <a:normAutofit/>
          </a:bodyPr>
          <a:lstStyle/>
          <a:p>
            <a:r>
              <a:rPr lang="en-US" b="1" dirty="0"/>
              <a:t>Violations of police policies like Policy 5.19 do not, ipso </a:t>
            </a:r>
            <a:r>
              <a:rPr lang="en-US" b="1" dirty="0" smtClean="0"/>
              <a:t>facto, violate </a:t>
            </a:r>
            <a:r>
              <a:rPr lang="en-US" b="1" dirty="0"/>
              <a:t>the Constitution; law enforcement agencies can (and often </a:t>
            </a:r>
            <a:r>
              <a:rPr lang="en-US" b="1" dirty="0" smtClean="0"/>
              <a:t>commendably do</a:t>
            </a:r>
            <a:r>
              <a:rPr lang="en-US" b="1" dirty="0"/>
              <a:t>) establish policies intended to avoid coming close to the constitutional line.</a:t>
            </a:r>
          </a:p>
          <a:p>
            <a:r>
              <a:rPr lang="en-US" b="1" dirty="0"/>
              <a:t>And </a:t>
            </a:r>
            <a:r>
              <a:rPr lang="en-US" b="1" i="1" dirty="0" err="1"/>
              <a:t>LaFontaine</a:t>
            </a:r>
            <a:r>
              <a:rPr lang="en-US" b="1" i="1" dirty="0"/>
              <a:t> </a:t>
            </a:r>
            <a:r>
              <a:rPr lang="en-US" b="1" dirty="0"/>
              <a:t>does not require that a specific number of officers </a:t>
            </a:r>
            <a:r>
              <a:rPr lang="en-US" b="1" dirty="0" smtClean="0"/>
              <a:t>participate in </a:t>
            </a:r>
            <a:r>
              <a:rPr lang="en-US" b="1" dirty="0"/>
              <a:t>a checkpoint.</a:t>
            </a:r>
          </a:p>
        </p:txBody>
      </p:sp>
    </p:spTree>
    <p:extLst>
      <p:ext uri="{BB962C8B-B14F-4D97-AF65-F5344CB8AC3E}">
        <p14:creationId xmlns:p14="http://schemas.microsoft.com/office/powerpoint/2010/main" val="37105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a:bodyPr>
          <a:lstStyle/>
          <a:p>
            <a:endParaRPr lang="en-US" dirty="0"/>
          </a:p>
        </p:txBody>
      </p:sp>
      <p:sp>
        <p:nvSpPr>
          <p:cNvPr id="5" name="Content Placeholder 4"/>
          <p:cNvSpPr>
            <a:spLocks noGrp="1"/>
          </p:cNvSpPr>
          <p:nvPr>
            <p:ph idx="1"/>
          </p:nvPr>
        </p:nvSpPr>
        <p:spPr>
          <a:xfrm>
            <a:off x="457200" y="838200"/>
            <a:ext cx="8229600" cy="5287963"/>
          </a:xfrm>
        </p:spPr>
        <p:txBody>
          <a:bodyPr>
            <a:normAutofit lnSpcReduction="10000"/>
          </a:bodyPr>
          <a:lstStyle/>
          <a:p>
            <a:pPr marL="0" indent="0">
              <a:buNone/>
            </a:pPr>
            <a:r>
              <a:rPr lang="en-US" b="1" dirty="0"/>
              <a:t>Contrary to the Court of Appeals dissent’s view, however, </a:t>
            </a:r>
            <a:r>
              <a:rPr lang="en-US" b="1" dirty="0" smtClean="0"/>
              <a:t>insufficient staffing </a:t>
            </a:r>
            <a:r>
              <a:rPr lang="en-US" b="1" dirty="0"/>
              <a:t>of a checkpoint is not “irrelevant” to the constitutional analysis, </a:t>
            </a:r>
            <a:r>
              <a:rPr lang="en-US" b="1" dirty="0" smtClean="0"/>
              <a:t>…and </a:t>
            </a:r>
            <a:r>
              <a:rPr lang="en-US" b="1" dirty="0"/>
              <a:t>indeed it may be relevant </a:t>
            </a:r>
            <a:r>
              <a:rPr lang="en-US" b="1" dirty="0" smtClean="0"/>
              <a:t>in evaluating </a:t>
            </a:r>
            <a:r>
              <a:rPr lang="en-US" b="1" dirty="0"/>
              <a:t>all of the </a:t>
            </a:r>
            <a:r>
              <a:rPr lang="en-US" b="1" i="1" dirty="0" err="1"/>
              <a:t>LaFontaine</a:t>
            </a:r>
            <a:r>
              <a:rPr lang="en-US" b="1" dirty="0"/>
              <a:t> requirements. If staffing is so limited, as it </a:t>
            </a:r>
            <a:r>
              <a:rPr lang="en-US" b="1" dirty="0" smtClean="0"/>
              <a:t>was here</a:t>
            </a:r>
            <a:r>
              <a:rPr lang="en-US" b="1" dirty="0"/>
              <a:t>, that the officer who decides to implement the checkpoint must also </a:t>
            </a:r>
            <a:r>
              <a:rPr lang="en-US" b="1" dirty="0" smtClean="0"/>
              <a:t>play an </a:t>
            </a:r>
            <a:r>
              <a:rPr lang="en-US" b="1" dirty="0"/>
              <a:t>integral role in its operation, that fact may raise questions about when and </a:t>
            </a:r>
            <a:r>
              <a:rPr lang="en-US" b="1" dirty="0" smtClean="0"/>
              <a:t>in what </a:t>
            </a:r>
            <a:r>
              <a:rPr lang="en-US" b="1" dirty="0"/>
              <a:t>capacity the officer made the implementation decision.</a:t>
            </a:r>
          </a:p>
        </p:txBody>
      </p:sp>
    </p:spTree>
    <p:extLst>
      <p:ext uri="{BB962C8B-B14F-4D97-AF65-F5344CB8AC3E}">
        <p14:creationId xmlns:p14="http://schemas.microsoft.com/office/powerpoint/2010/main" val="209082004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457200" y="762000"/>
            <a:ext cx="8229600" cy="5364163"/>
          </a:xfrm>
        </p:spPr>
        <p:txBody>
          <a:bodyPr>
            <a:normAutofit fontScale="92500" lnSpcReduction="10000"/>
          </a:bodyPr>
          <a:lstStyle/>
          <a:p>
            <a:pPr marL="0" indent="0">
              <a:buNone/>
            </a:pPr>
            <a:r>
              <a:rPr lang="en-US" b="1" dirty="0"/>
              <a:t>Understaffing may also make it impossible to stop all vehicles </a:t>
            </a:r>
            <a:r>
              <a:rPr lang="en-US" b="1" dirty="0" smtClean="0"/>
              <a:t>while keeping </a:t>
            </a:r>
            <a:r>
              <a:rPr lang="en-US" b="1" dirty="0"/>
              <a:t>the delay to law-abiding motorists minimal. The presence of only a </a:t>
            </a:r>
            <a:r>
              <a:rPr lang="en-US" b="1" dirty="0" smtClean="0"/>
              <a:t>few police </a:t>
            </a:r>
            <a:r>
              <a:rPr lang="en-US" b="1" dirty="0"/>
              <a:t>officers and vehicles may make the operation less readily identifiable </a:t>
            </a:r>
            <a:r>
              <a:rPr lang="en-US" b="1" dirty="0" smtClean="0"/>
              <a:t>as a </a:t>
            </a:r>
            <a:r>
              <a:rPr lang="en-US" b="1" dirty="0"/>
              <a:t>police checkpoint. And without a sufficient number of officers, those with </a:t>
            </a:r>
            <a:r>
              <a:rPr lang="en-US" b="1" dirty="0" smtClean="0"/>
              <a:t>the training </a:t>
            </a:r>
            <a:r>
              <a:rPr lang="en-US" b="1" dirty="0"/>
              <a:t>and experience in detecting impaired drivers necessary to act </a:t>
            </a:r>
            <a:r>
              <a:rPr lang="en-US" b="1" dirty="0" smtClean="0"/>
              <a:t>as screeners </a:t>
            </a:r>
            <a:r>
              <a:rPr lang="en-US" b="1" dirty="0"/>
              <a:t>may not be available at all times to screen drivers, due to the </a:t>
            </a:r>
            <a:r>
              <a:rPr lang="en-US" b="1" dirty="0" smtClean="0"/>
              <a:t>necessity of </a:t>
            </a:r>
            <a:r>
              <a:rPr lang="en-US" b="1" dirty="0"/>
              <a:t>assisting other officers if a potentially dangerous situation develops, as it </a:t>
            </a:r>
            <a:r>
              <a:rPr lang="en-US" b="1" dirty="0" smtClean="0"/>
              <a:t>did in </a:t>
            </a:r>
            <a:r>
              <a:rPr lang="en-US" b="1" dirty="0"/>
              <a:t>this case.</a:t>
            </a:r>
          </a:p>
        </p:txBody>
      </p:sp>
    </p:spTree>
    <p:extLst>
      <p:ext uri="{BB962C8B-B14F-4D97-AF65-F5344CB8AC3E}">
        <p14:creationId xmlns:p14="http://schemas.microsoft.com/office/powerpoint/2010/main" val="417293883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304800" y="533400"/>
            <a:ext cx="8534400" cy="6172200"/>
          </a:xfrm>
        </p:spPr>
        <p:txBody>
          <a:bodyPr>
            <a:normAutofit fontScale="85000" lnSpcReduction="10000"/>
          </a:bodyPr>
          <a:lstStyle/>
          <a:p>
            <a:pPr marL="0" indent="0">
              <a:buNone/>
            </a:pPr>
            <a:r>
              <a:rPr lang="en-US" b="1" dirty="0"/>
              <a:t>We are not suggesting that it is improper for supervisory personnel to be present at a </a:t>
            </a:r>
            <a:r>
              <a:rPr lang="en-US" b="1" dirty="0" smtClean="0"/>
              <a:t>police checkpoint</a:t>
            </a:r>
            <a:r>
              <a:rPr lang="en-US" b="1" dirty="0"/>
              <a:t>. To the contrary, having an experienced supervisor present may help ensure that </a:t>
            </a:r>
            <a:r>
              <a:rPr lang="en-US" b="1" dirty="0" smtClean="0"/>
              <a:t>proper procedures </a:t>
            </a:r>
            <a:r>
              <a:rPr lang="en-US" b="1" dirty="0"/>
              <a:t>(including constitutional requirements) are followed by the officers conducting </a:t>
            </a:r>
            <a:r>
              <a:rPr lang="en-US" b="1" dirty="0" smtClean="0"/>
              <a:t>the roadblock</a:t>
            </a:r>
            <a:r>
              <a:rPr lang="en-US" b="1" dirty="0"/>
              <a:t>. Nor is a checkpoint rendered unconstitutional solely because the supervisor </a:t>
            </a:r>
            <a:r>
              <a:rPr lang="en-US" b="1" dirty="0" smtClean="0"/>
              <a:t>who authorized </a:t>
            </a:r>
            <a:r>
              <a:rPr lang="en-US" b="1" dirty="0"/>
              <a:t>the checkpoint later participates to some extent in the checkpoint’s </a:t>
            </a:r>
            <a:r>
              <a:rPr lang="en-US" b="1" dirty="0" smtClean="0"/>
              <a:t>operation….This </a:t>
            </a:r>
            <a:r>
              <a:rPr lang="en-US" b="1" dirty="0"/>
              <a:t>should be done with caution, however, as it can </a:t>
            </a:r>
            <a:r>
              <a:rPr lang="en-US" b="1" dirty="0" smtClean="0"/>
              <a:t>raise questions </a:t>
            </a:r>
            <a:r>
              <a:rPr lang="en-US" b="1" dirty="0"/>
              <a:t>about whether the decision to implement the checkpoint was really made by the </a:t>
            </a:r>
            <a:r>
              <a:rPr lang="en-US" b="1" dirty="0" smtClean="0"/>
              <a:t>supervisor in </a:t>
            </a:r>
            <a:r>
              <a:rPr lang="en-US" b="1" dirty="0"/>
              <a:t>advance rather than as an officer out in the field – particularly where, as here, the supervisor </a:t>
            </a:r>
            <a:r>
              <a:rPr lang="en-US" b="1" dirty="0" smtClean="0"/>
              <a:t>did not </a:t>
            </a:r>
            <a:r>
              <a:rPr lang="en-US" b="1" dirty="0"/>
              <a:t>document when the decision to implement the checkpoint was made</a:t>
            </a:r>
            <a:r>
              <a:rPr lang="en-US" b="1" dirty="0" smtClean="0"/>
              <a:t>. [Footnote 15]</a:t>
            </a:r>
            <a:endParaRPr lang="en-US" b="1" dirty="0"/>
          </a:p>
        </p:txBody>
      </p:sp>
    </p:spTree>
    <p:extLst>
      <p:ext uri="{BB962C8B-B14F-4D97-AF65-F5344CB8AC3E}">
        <p14:creationId xmlns:p14="http://schemas.microsoft.com/office/powerpoint/2010/main" val="35387893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sp>
        <p:nvSpPr>
          <p:cNvPr id="5" name="Content Placeholder 4"/>
          <p:cNvSpPr>
            <a:spLocks noGrp="1"/>
          </p:cNvSpPr>
          <p:nvPr>
            <p:ph idx="1"/>
          </p:nvPr>
        </p:nvSpPr>
        <p:spPr>
          <a:xfrm>
            <a:off x="457200" y="381000"/>
            <a:ext cx="8229600" cy="5745163"/>
          </a:xfrm>
        </p:spPr>
        <p:txBody>
          <a:bodyPr>
            <a:normAutofit lnSpcReduction="10000"/>
          </a:bodyPr>
          <a:lstStyle/>
          <a:p>
            <a:pPr marL="0" indent="0">
              <a:buNone/>
            </a:pPr>
            <a:r>
              <a:rPr lang="en-US" b="1" dirty="0"/>
              <a:t>We also note in this respect that the majority below was wrong in saying that “officers </a:t>
            </a:r>
            <a:r>
              <a:rPr lang="en-US" b="1" dirty="0" smtClean="0"/>
              <a:t>are not </a:t>
            </a:r>
            <a:r>
              <a:rPr lang="en-US" b="1" dirty="0"/>
              <a:t>precluded as a matter of law from acting </a:t>
            </a:r>
            <a:r>
              <a:rPr lang="en-US" b="1" i="1" dirty="0"/>
              <a:t>simultaneously </a:t>
            </a:r>
            <a:r>
              <a:rPr lang="en-US" b="1" dirty="0"/>
              <a:t>as a supervisor and a field officer,” </a:t>
            </a:r>
            <a:r>
              <a:rPr lang="en-US" b="1" dirty="0" smtClean="0"/>
              <a:t>to the </a:t>
            </a:r>
            <a:r>
              <a:rPr lang="en-US" b="1" dirty="0"/>
              <a:t>extent that the majority was speaking to the decision to implement a checkpoint</a:t>
            </a:r>
            <a:r>
              <a:rPr lang="en-US" b="1" dirty="0" smtClean="0"/>
              <a:t>... </a:t>
            </a:r>
            <a:r>
              <a:rPr lang="en-US" b="1" dirty="0"/>
              <a:t>As explained in Division 2 (b) above, the </a:t>
            </a:r>
            <a:r>
              <a:rPr lang="en-US" b="1" dirty="0" smtClean="0"/>
              <a:t>implementation decision </a:t>
            </a:r>
            <a:r>
              <a:rPr lang="en-US" b="1" dirty="0"/>
              <a:t>must be made in advance by a supervisor acting in that supervisory capacity, not by </a:t>
            </a:r>
            <a:r>
              <a:rPr lang="en-US" b="1" dirty="0" smtClean="0"/>
              <a:t>an officer </a:t>
            </a:r>
            <a:r>
              <a:rPr lang="en-US" b="1" dirty="0"/>
              <a:t>out in the field who happens also to have supervisory rank</a:t>
            </a:r>
            <a:r>
              <a:rPr lang="en-US" b="1" dirty="0" smtClean="0"/>
              <a:t>.</a:t>
            </a:r>
          </a:p>
          <a:p>
            <a:pPr marL="0" indent="0">
              <a:buNone/>
            </a:pPr>
            <a:endParaRPr lang="en-US" b="1" dirty="0"/>
          </a:p>
        </p:txBody>
      </p:sp>
    </p:spTree>
    <p:extLst>
      <p:ext uri="{BB962C8B-B14F-4D97-AF65-F5344CB8AC3E}">
        <p14:creationId xmlns:p14="http://schemas.microsoft.com/office/powerpoint/2010/main" val="257328291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457200" y="685800"/>
            <a:ext cx="8229600" cy="5943600"/>
          </a:xfrm>
        </p:spPr>
        <p:txBody>
          <a:bodyPr>
            <a:normAutofit lnSpcReduction="10000"/>
          </a:bodyPr>
          <a:lstStyle/>
          <a:p>
            <a:pPr marL="0" indent="0">
              <a:buNone/>
            </a:pPr>
            <a:r>
              <a:rPr lang="en-US" b="1" dirty="0"/>
              <a:t>Thus, </a:t>
            </a:r>
            <a:r>
              <a:rPr lang="en-US" b="1" u="sng" dirty="0"/>
              <a:t>the two-officer staffing of the checkpoint in this case was not </a:t>
            </a:r>
            <a:r>
              <a:rPr lang="en-US" b="1" u="sng" dirty="0" smtClean="0"/>
              <a:t>in itself </a:t>
            </a:r>
            <a:r>
              <a:rPr lang="en-US" b="1" u="sng" dirty="0"/>
              <a:t>a constitutional violation</a:t>
            </a:r>
            <a:r>
              <a:rPr lang="en-US" b="1" dirty="0"/>
              <a:t>, </a:t>
            </a:r>
            <a:r>
              <a:rPr lang="en-US" b="1" u="sng" dirty="0"/>
              <a:t>but it certainly did not enhance the </a:t>
            </a:r>
            <a:r>
              <a:rPr lang="en-US" b="1" u="sng" dirty="0" smtClean="0"/>
              <a:t>State’s ability </a:t>
            </a:r>
            <a:r>
              <a:rPr lang="en-US" b="1" u="sng" dirty="0"/>
              <a:t>to show that the checkpoint was implemented and operated lawfully. </a:t>
            </a:r>
            <a:r>
              <a:rPr lang="en-US" b="1" dirty="0" smtClean="0"/>
              <a:t>In addition</a:t>
            </a:r>
            <a:r>
              <a:rPr lang="en-US" b="1" dirty="0"/>
              <a:t>, the questionable application or violation of the staffing </a:t>
            </a:r>
            <a:r>
              <a:rPr lang="en-US" b="1" dirty="0" smtClean="0"/>
              <a:t>requirements set </a:t>
            </a:r>
            <a:r>
              <a:rPr lang="en-US" b="1" dirty="0"/>
              <a:t>out in the police department’s checkpoint policy could be considered by </a:t>
            </a:r>
            <a:r>
              <a:rPr lang="en-US" b="1" dirty="0" smtClean="0"/>
              <a:t>the trial </a:t>
            </a:r>
            <a:r>
              <a:rPr lang="en-US" b="1" dirty="0"/>
              <a:t>court in evaluating the credibility of Sergeant </a:t>
            </a:r>
            <a:r>
              <a:rPr lang="en-US" b="1" dirty="0" err="1"/>
              <a:t>Marchetta’s</a:t>
            </a:r>
            <a:r>
              <a:rPr lang="en-US" b="1" dirty="0"/>
              <a:t> testimony </a:t>
            </a:r>
            <a:r>
              <a:rPr lang="en-US" b="1" dirty="0" smtClean="0"/>
              <a:t>that he </a:t>
            </a:r>
            <a:r>
              <a:rPr lang="en-US" b="1" dirty="0"/>
              <a:t>decided to implement the checkpoint two days in advance.</a:t>
            </a:r>
          </a:p>
        </p:txBody>
      </p:sp>
    </p:spTree>
    <p:extLst>
      <p:ext uri="{BB962C8B-B14F-4D97-AF65-F5344CB8AC3E}">
        <p14:creationId xmlns:p14="http://schemas.microsoft.com/office/powerpoint/2010/main" val="2022405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457200" y="609600"/>
            <a:ext cx="8229600" cy="5943600"/>
          </a:xfrm>
        </p:spPr>
        <p:txBody>
          <a:bodyPr>
            <a:normAutofit/>
          </a:bodyPr>
          <a:lstStyle/>
          <a:p>
            <a:pPr marL="0" indent="0">
              <a:buNone/>
            </a:pPr>
            <a:r>
              <a:rPr lang="en-US" b="1" dirty="0"/>
              <a:t>Traffic safety checkpoints can be a valid and important means </a:t>
            </a:r>
            <a:r>
              <a:rPr lang="en-US" b="1" dirty="0" smtClean="0"/>
              <a:t>of law </a:t>
            </a:r>
            <a:r>
              <a:rPr lang="en-US" b="1" dirty="0"/>
              <a:t>enforcement. However, police checkpoint programs must have </a:t>
            </a:r>
            <a:r>
              <a:rPr lang="en-US" b="1" dirty="0" smtClean="0"/>
              <a:t>an appropriate </a:t>
            </a:r>
            <a:r>
              <a:rPr lang="en-US" b="1" dirty="0"/>
              <a:t>primary purpose other than general crime control, and </a:t>
            </a:r>
            <a:r>
              <a:rPr lang="en-US" b="1" dirty="0" smtClean="0"/>
              <a:t>each checkpoint </a:t>
            </a:r>
            <a:r>
              <a:rPr lang="en-US" b="1" dirty="0"/>
              <a:t>must also be implemented and operated so as to control the risks </a:t>
            </a:r>
            <a:r>
              <a:rPr lang="en-US" b="1" dirty="0" smtClean="0"/>
              <a:t>of unconstrained </a:t>
            </a:r>
            <a:r>
              <a:rPr lang="en-US" b="1" dirty="0"/>
              <a:t>discretion that “would be abused by some officers in the field</a:t>
            </a:r>
            <a:r>
              <a:rPr lang="en-US" b="1" dirty="0" smtClean="0"/>
              <a:t>,”… </a:t>
            </a:r>
            <a:r>
              <a:rPr lang="en-US" b="1" dirty="0"/>
              <a:t>and of “oppressive interference </a:t>
            </a:r>
            <a:r>
              <a:rPr lang="en-US" b="1" dirty="0" smtClean="0"/>
              <a:t>by enforcement </a:t>
            </a:r>
            <a:r>
              <a:rPr lang="en-US" b="1" dirty="0"/>
              <a:t>officials with the privacy and personal security of individuals,” </a:t>
            </a:r>
            <a:r>
              <a:rPr lang="en-US" b="1" dirty="0" smtClean="0"/>
              <a:t>…</a:t>
            </a:r>
            <a:endParaRPr lang="en-US" b="1" dirty="0"/>
          </a:p>
        </p:txBody>
      </p:sp>
    </p:spTree>
    <p:extLst>
      <p:ext uri="{BB962C8B-B14F-4D97-AF65-F5344CB8AC3E}">
        <p14:creationId xmlns:p14="http://schemas.microsoft.com/office/powerpoint/2010/main" val="3162177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90487"/>
            <a:ext cx="86106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33600" y="533400"/>
            <a:ext cx="480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6005791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sp>
        <p:nvSpPr>
          <p:cNvPr id="5" name="Content Placeholder 4"/>
          <p:cNvSpPr>
            <a:spLocks noGrp="1"/>
          </p:cNvSpPr>
          <p:nvPr>
            <p:ph idx="1"/>
          </p:nvPr>
        </p:nvSpPr>
        <p:spPr>
          <a:xfrm>
            <a:off x="76200" y="457200"/>
            <a:ext cx="8991600" cy="6248400"/>
          </a:xfrm>
        </p:spPr>
        <p:txBody>
          <a:bodyPr>
            <a:normAutofit lnSpcReduction="10000"/>
          </a:bodyPr>
          <a:lstStyle/>
          <a:p>
            <a:pPr marL="0" indent="0">
              <a:buNone/>
            </a:pPr>
            <a:r>
              <a:rPr lang="en-US" dirty="0"/>
              <a:t>While we reject Appellant’s request that we amend the </a:t>
            </a:r>
            <a:r>
              <a:rPr lang="en-US" dirty="0" smtClean="0"/>
              <a:t>well-established safeguards </a:t>
            </a:r>
            <a:r>
              <a:rPr lang="en-US" dirty="0"/>
              <a:t>that the U.S. Supreme Court and this Court have required to </a:t>
            </a:r>
            <a:r>
              <a:rPr lang="en-US" dirty="0" smtClean="0"/>
              <a:t>ensure that </a:t>
            </a:r>
            <a:r>
              <a:rPr lang="en-US" dirty="0"/>
              <a:t>checkpoints comply with the Fourth Amendment, we reiterate </a:t>
            </a:r>
            <a:r>
              <a:rPr lang="en-US" dirty="0" smtClean="0"/>
              <a:t>those requirements</a:t>
            </a:r>
            <a:r>
              <a:rPr lang="en-US" dirty="0"/>
              <a:t>, </a:t>
            </a:r>
            <a:r>
              <a:rPr lang="en-US" b="1" u="sng" dirty="0"/>
              <a:t>under which Appellant’s stop at the checkpoint on </a:t>
            </a:r>
            <a:r>
              <a:rPr lang="en-US" b="1" u="sng" dirty="0" err="1"/>
              <a:t>Groover</a:t>
            </a:r>
            <a:r>
              <a:rPr lang="en-US" b="1" u="sng" dirty="0"/>
              <a:t> </a:t>
            </a:r>
            <a:r>
              <a:rPr lang="en-US" b="1" u="sng" dirty="0" smtClean="0"/>
              <a:t>Road was </a:t>
            </a:r>
            <a:r>
              <a:rPr lang="en-US" b="1" u="sng" dirty="0"/>
              <a:t>unconstitutional.</a:t>
            </a:r>
            <a:r>
              <a:rPr lang="en-US" dirty="0"/>
              <a:t> Our holding follows from the factual findings of the </a:t>
            </a:r>
            <a:r>
              <a:rPr lang="en-US" dirty="0" smtClean="0"/>
              <a:t>trial court</a:t>
            </a:r>
            <a:r>
              <a:rPr lang="en-US" dirty="0"/>
              <a:t>, which are supported by the record. Indeed, we rely on the trial courts </a:t>
            </a:r>
            <a:r>
              <a:rPr lang="en-US" dirty="0" smtClean="0"/>
              <a:t>of Georgia </a:t>
            </a:r>
            <a:r>
              <a:rPr lang="en-US" dirty="0"/>
              <a:t>to evaluate the evidence presented in each case to determine if </a:t>
            </a:r>
            <a:r>
              <a:rPr lang="en-US" dirty="0" smtClean="0"/>
              <a:t>the requirements </a:t>
            </a:r>
            <a:r>
              <a:rPr lang="en-US" dirty="0"/>
              <a:t>for a constitutionally valid checkpoint have been satisfied.</a:t>
            </a:r>
          </a:p>
        </p:txBody>
      </p:sp>
    </p:spTree>
    <p:extLst>
      <p:ext uri="{BB962C8B-B14F-4D97-AF65-F5344CB8AC3E}">
        <p14:creationId xmlns:p14="http://schemas.microsoft.com/office/powerpoint/2010/main" val="346350259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S13G0178. WILLIAMS v. THE STATE.</a:t>
            </a:r>
            <a:r>
              <a:rPr lang="en-US" b="1" dirty="0" smtClean="0"/>
              <a:t/>
            </a:r>
            <a:br>
              <a:rPr lang="en-US" b="1" dirty="0" smtClean="0"/>
            </a:br>
            <a:endParaRPr lang="en-US" b="1" dirty="0"/>
          </a:p>
        </p:txBody>
      </p:sp>
      <p:sp>
        <p:nvSpPr>
          <p:cNvPr id="5" name="Content Placeholder 4"/>
          <p:cNvSpPr>
            <a:spLocks noGrp="1"/>
          </p:cNvSpPr>
          <p:nvPr>
            <p:ph idx="1"/>
          </p:nvPr>
        </p:nvSpPr>
        <p:spPr>
          <a:xfrm>
            <a:off x="457200" y="1066800"/>
            <a:ext cx="8229600" cy="4525963"/>
          </a:xfrm>
        </p:spPr>
        <p:txBody>
          <a:bodyPr>
            <a:normAutofit/>
          </a:bodyPr>
          <a:lstStyle/>
          <a:p>
            <a:pPr marL="0" indent="0">
              <a:buNone/>
            </a:pPr>
            <a:r>
              <a:rPr lang="en-US" b="1" dirty="0"/>
              <a:t>Appellant James Kemp Williams was charged with driving under </a:t>
            </a:r>
            <a:r>
              <a:rPr lang="en-US" b="1" dirty="0" smtClean="0"/>
              <a:t>the influence </a:t>
            </a:r>
            <a:r>
              <a:rPr lang="en-US" b="1" dirty="0"/>
              <a:t>and violation of the open alcohol container law after he was </a:t>
            </a:r>
            <a:r>
              <a:rPr lang="en-US" b="1" dirty="0" smtClean="0"/>
              <a:t>stopped and </a:t>
            </a:r>
            <a:r>
              <a:rPr lang="en-US" b="1" dirty="0"/>
              <a:t>arrested by Bibb County Sheriff’s officers at a vehicle </a:t>
            </a:r>
            <a:r>
              <a:rPr lang="en-US" b="1" dirty="0" smtClean="0"/>
              <a:t>checkpoint. Appellant </a:t>
            </a:r>
            <a:r>
              <a:rPr lang="en-US" b="1" dirty="0"/>
              <a:t>filed a motion to suppress evidence obtained as a result of his stop </a:t>
            </a:r>
            <a:r>
              <a:rPr lang="en-US" b="1" dirty="0" smtClean="0"/>
              <a:t>on the </a:t>
            </a:r>
            <a:r>
              <a:rPr lang="en-US" b="1" dirty="0"/>
              <a:t>ground that the roadblock violated the Fourth Amendment.</a:t>
            </a:r>
          </a:p>
        </p:txBody>
      </p:sp>
    </p:spTree>
    <p:extLst>
      <p:ext uri="{BB962C8B-B14F-4D97-AF65-F5344CB8AC3E}">
        <p14:creationId xmlns:p14="http://schemas.microsoft.com/office/powerpoint/2010/main" val="302798506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S13G0178. WILLIAMS v. THE STATE.</a:t>
            </a:r>
            <a:r>
              <a:rPr lang="en-US" dirty="0" smtClean="0"/>
              <a:t/>
            </a:r>
            <a:br>
              <a:rPr lang="en-US" dirty="0" smtClean="0"/>
            </a:br>
            <a:r>
              <a:rPr lang="en-US" dirty="0" smtClean="0"/>
              <a:t>___ </a:t>
            </a:r>
            <a:r>
              <a:rPr lang="en-US" dirty="0" err="1" smtClean="0"/>
              <a:t>Ga</a:t>
            </a:r>
            <a:r>
              <a:rPr lang="en-US" dirty="0" smtClean="0"/>
              <a:t> ___, </a:t>
            </a:r>
            <a:r>
              <a:rPr lang="en-US" dirty="0"/>
              <a:t>October 21, 2013</a:t>
            </a:r>
          </a:p>
        </p:txBody>
      </p:sp>
      <p:sp>
        <p:nvSpPr>
          <p:cNvPr id="5" name="Content Placeholder 4"/>
          <p:cNvSpPr>
            <a:spLocks noGrp="1"/>
          </p:cNvSpPr>
          <p:nvPr>
            <p:ph idx="1"/>
          </p:nvPr>
        </p:nvSpPr>
        <p:spPr/>
        <p:txBody>
          <a:bodyPr>
            <a:normAutofit fontScale="92500" lnSpcReduction="10000"/>
          </a:bodyPr>
          <a:lstStyle/>
          <a:p>
            <a:r>
              <a:rPr lang="en-US" dirty="0"/>
              <a:t>The trial </a:t>
            </a:r>
            <a:r>
              <a:rPr lang="en-US" dirty="0" smtClean="0"/>
              <a:t>court  denied </a:t>
            </a:r>
            <a:r>
              <a:rPr lang="en-US" dirty="0"/>
              <a:t>the motion, and on interlocutory appeal, the Court of Appeals </a:t>
            </a:r>
            <a:r>
              <a:rPr lang="en-US" dirty="0" smtClean="0"/>
              <a:t>affirmed. See </a:t>
            </a:r>
            <a:r>
              <a:rPr lang="en-US" dirty="0"/>
              <a:t>Williams v. State, 317 Ga. App. 658 (732 SE2d 531) (2012). We </a:t>
            </a:r>
            <a:r>
              <a:rPr lang="en-US" dirty="0" smtClean="0"/>
              <a:t>granted Appellant’s </a:t>
            </a:r>
            <a:r>
              <a:rPr lang="en-US" dirty="0"/>
              <a:t>petition for certiorari, posing the question: “Did the Court </a:t>
            </a:r>
            <a:r>
              <a:rPr lang="en-US" dirty="0" smtClean="0"/>
              <a:t>of Appeals </a:t>
            </a:r>
            <a:r>
              <a:rPr lang="en-US" dirty="0"/>
              <a:t>employ the correct legal analysis in assessing whether the decision </a:t>
            </a:r>
            <a:r>
              <a:rPr lang="en-US" dirty="0" smtClean="0"/>
              <a:t>to implement </a:t>
            </a:r>
            <a:r>
              <a:rPr lang="en-US" dirty="0"/>
              <a:t>the roadblock was made by supervisory personnel rather than </a:t>
            </a:r>
            <a:r>
              <a:rPr lang="en-US" dirty="0" smtClean="0"/>
              <a:t>field officers</a:t>
            </a:r>
            <a:r>
              <a:rPr lang="en-US" dirty="0"/>
              <a:t>, for a legitimate primary purpose?”</a:t>
            </a:r>
          </a:p>
        </p:txBody>
      </p:sp>
    </p:spTree>
    <p:extLst>
      <p:ext uri="{BB962C8B-B14F-4D97-AF65-F5344CB8AC3E}">
        <p14:creationId xmlns:p14="http://schemas.microsoft.com/office/powerpoint/2010/main" val="84443611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S13G0178. WILLIAMS v. THE STATE.</a:t>
            </a:r>
            <a:r>
              <a:rPr lang="en-US" dirty="0" smtClean="0"/>
              <a:t/>
            </a:r>
            <a:br>
              <a:rPr lang="en-US" dirty="0" smtClean="0"/>
            </a:br>
            <a:r>
              <a:rPr lang="en-US" dirty="0" smtClean="0"/>
              <a:t>___ </a:t>
            </a:r>
            <a:r>
              <a:rPr lang="en-US" dirty="0" err="1" smtClean="0"/>
              <a:t>Ga</a:t>
            </a:r>
            <a:r>
              <a:rPr lang="en-US" dirty="0" smtClean="0"/>
              <a:t> ___, </a:t>
            </a:r>
            <a:r>
              <a:rPr lang="en-US" dirty="0"/>
              <a:t>October 21, 2013</a:t>
            </a:r>
          </a:p>
        </p:txBody>
      </p:sp>
      <p:sp>
        <p:nvSpPr>
          <p:cNvPr id="5" name="Content Placeholder 4"/>
          <p:cNvSpPr>
            <a:spLocks noGrp="1"/>
          </p:cNvSpPr>
          <p:nvPr>
            <p:ph idx="1"/>
          </p:nvPr>
        </p:nvSpPr>
        <p:spPr/>
        <p:txBody>
          <a:bodyPr>
            <a:normAutofit fontScale="85000" lnSpcReduction="20000"/>
          </a:bodyPr>
          <a:lstStyle/>
          <a:p>
            <a:r>
              <a:rPr lang="en-US" dirty="0"/>
              <a:t>Applying </a:t>
            </a:r>
            <a:r>
              <a:rPr lang="en-US" dirty="0" smtClean="0"/>
              <a:t>[our opinion from </a:t>
            </a:r>
            <a:r>
              <a:rPr lang="en-US" b="1" i="1" dirty="0" smtClean="0"/>
              <a:t>Brown</a:t>
            </a:r>
            <a:r>
              <a:rPr lang="en-US" dirty="0" smtClean="0"/>
              <a:t>, Cobb County] </a:t>
            </a:r>
            <a:r>
              <a:rPr lang="en-US" dirty="0"/>
              <a:t>analysis here, we defer </a:t>
            </a:r>
            <a:r>
              <a:rPr lang="en-US" dirty="0" smtClean="0"/>
              <a:t>to the </a:t>
            </a:r>
            <a:r>
              <a:rPr lang="en-US" dirty="0"/>
              <a:t>trial court’s factual finding that </a:t>
            </a:r>
            <a:r>
              <a:rPr lang="en-US" b="1" u="sng" dirty="0"/>
              <a:t>the sergeant who authorized the </a:t>
            </a:r>
            <a:r>
              <a:rPr lang="en-US" b="1" u="sng" dirty="0" smtClean="0"/>
              <a:t>checkpoint </a:t>
            </a:r>
            <a:r>
              <a:rPr lang="en-US" dirty="0" smtClean="0"/>
              <a:t>at </a:t>
            </a:r>
            <a:r>
              <a:rPr lang="en-US" dirty="0"/>
              <a:t>which Appellant </a:t>
            </a:r>
            <a:r>
              <a:rPr lang="en-US" b="1" u="sng" dirty="0"/>
              <a:t>was stopped properly made the decision to implement </a:t>
            </a:r>
            <a:r>
              <a:rPr lang="en-US" b="1" u="sng" dirty="0" smtClean="0"/>
              <a:t>that roadblock </a:t>
            </a:r>
            <a:r>
              <a:rPr lang="en-US" b="1" u="sng" dirty="0"/>
              <a:t>in advance as a supervisor and not while acting as an officer in </a:t>
            </a:r>
            <a:r>
              <a:rPr lang="en-US" b="1" u="sng" dirty="0" smtClean="0"/>
              <a:t>the field</a:t>
            </a:r>
            <a:r>
              <a:rPr lang="en-US" b="1" u="sng" dirty="0"/>
              <a:t>.</a:t>
            </a:r>
            <a:r>
              <a:rPr lang="en-US" dirty="0"/>
              <a:t> </a:t>
            </a:r>
            <a:r>
              <a:rPr lang="en-US" b="1" u="sng" dirty="0"/>
              <a:t>However, the trial court erred in denying Appellant’s motion to </a:t>
            </a:r>
            <a:r>
              <a:rPr lang="en-US" b="1" u="sng" dirty="0" smtClean="0"/>
              <a:t>suppress, because </a:t>
            </a:r>
            <a:r>
              <a:rPr lang="en-US" b="1" u="sng" dirty="0"/>
              <a:t>the State failed to prove that the Bibb County Sheriff’s </a:t>
            </a:r>
            <a:r>
              <a:rPr lang="en-US" b="1" u="sng" dirty="0" smtClean="0"/>
              <a:t>Office roadblock </a:t>
            </a:r>
            <a:r>
              <a:rPr lang="en-US" b="1" i="1" u="sng" dirty="0"/>
              <a:t>program </a:t>
            </a:r>
            <a:r>
              <a:rPr lang="en-US" b="1" u="sng" dirty="0"/>
              <a:t>had an appropriate primary purpose other than </a:t>
            </a:r>
            <a:r>
              <a:rPr lang="en-US" b="1" u="sng" dirty="0" smtClean="0"/>
              <a:t>advancing “the </a:t>
            </a:r>
            <a:r>
              <a:rPr lang="en-US" b="1" u="sng" dirty="0"/>
              <a:t>general interest in crime control,” as required by </a:t>
            </a:r>
            <a:r>
              <a:rPr lang="en-US" b="1" i="1" u="sng" dirty="0"/>
              <a:t>City of Indianapolis </a:t>
            </a:r>
            <a:r>
              <a:rPr lang="en-US" b="1" i="1" u="sng" dirty="0" smtClean="0"/>
              <a:t>v. Edmond</a:t>
            </a:r>
            <a:r>
              <a:rPr lang="en-US" b="1" u="sng" dirty="0" smtClean="0"/>
              <a:t>…</a:t>
            </a:r>
            <a:endParaRPr lang="en-US" b="1" u="sng" dirty="0"/>
          </a:p>
        </p:txBody>
      </p:sp>
    </p:spTree>
    <p:extLst>
      <p:ext uri="{BB962C8B-B14F-4D97-AF65-F5344CB8AC3E}">
        <p14:creationId xmlns:p14="http://schemas.microsoft.com/office/powerpoint/2010/main" val="348607564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S13G0178. WILLIAMS v. THE STATE.</a:t>
            </a:r>
            <a:r>
              <a:rPr lang="en-US" dirty="0" smtClean="0"/>
              <a:t/>
            </a:r>
            <a:br>
              <a:rPr lang="en-US" dirty="0" smtClean="0"/>
            </a:br>
            <a:r>
              <a:rPr lang="en-US" dirty="0" smtClean="0"/>
              <a:t>___ </a:t>
            </a:r>
            <a:r>
              <a:rPr lang="en-US" dirty="0" err="1" smtClean="0"/>
              <a:t>Ga</a:t>
            </a:r>
            <a:r>
              <a:rPr lang="en-US" dirty="0" smtClean="0"/>
              <a:t> ___, </a:t>
            </a:r>
            <a:r>
              <a:rPr lang="en-US" dirty="0"/>
              <a:t>October 21, 2013</a:t>
            </a:r>
          </a:p>
        </p:txBody>
      </p:sp>
      <p:sp>
        <p:nvSpPr>
          <p:cNvPr id="5" name="Content Placeholder 4"/>
          <p:cNvSpPr>
            <a:spLocks noGrp="1"/>
          </p:cNvSpPr>
          <p:nvPr>
            <p:ph idx="1"/>
          </p:nvPr>
        </p:nvSpPr>
        <p:spPr/>
        <p:txBody>
          <a:bodyPr>
            <a:normAutofit fontScale="92500" lnSpcReduction="10000"/>
          </a:bodyPr>
          <a:lstStyle/>
          <a:p>
            <a:r>
              <a:rPr lang="en-US" dirty="0"/>
              <a:t>At the suppression hearing on July 11, 2011, Appellant </a:t>
            </a:r>
            <a:r>
              <a:rPr lang="en-US" dirty="0" smtClean="0"/>
              <a:t>introduced into </a:t>
            </a:r>
            <a:r>
              <a:rPr lang="en-US" dirty="0"/>
              <a:t>evidence a two-page excerpt from the Law Enforcement Operations </a:t>
            </a:r>
            <a:r>
              <a:rPr lang="en-US" dirty="0" smtClean="0"/>
              <a:t>Manual of </a:t>
            </a:r>
            <a:r>
              <a:rPr lang="en-US" dirty="0"/>
              <a:t>the Bibb County Sheriff’s Office (“BCSO”) that contains the </a:t>
            </a:r>
            <a:r>
              <a:rPr lang="en-US" dirty="0" smtClean="0"/>
              <a:t>following provision:</a:t>
            </a:r>
          </a:p>
          <a:p>
            <a:r>
              <a:rPr lang="en-US" b="1" dirty="0"/>
              <a:t>Vehicle roadblocks </a:t>
            </a:r>
            <a:r>
              <a:rPr lang="en-US" dirty="0"/>
              <a:t>– Vehicles may also be stopped at </a:t>
            </a:r>
            <a:r>
              <a:rPr lang="en-US" u="sng" dirty="0" smtClean="0"/>
              <a:t>general roadblocks </a:t>
            </a:r>
            <a:r>
              <a:rPr lang="en-US" u="sng" dirty="0"/>
              <a:t>which serve legitimate law enforcement purposes</a:t>
            </a:r>
            <a:r>
              <a:rPr lang="en-US" dirty="0"/>
              <a:t>. </a:t>
            </a:r>
            <a:r>
              <a:rPr lang="en-US" dirty="0" smtClean="0"/>
              <a:t>If evidence </a:t>
            </a:r>
            <a:r>
              <a:rPr lang="en-US" dirty="0"/>
              <a:t>of a crime is observed, an officer has the right to </a:t>
            </a:r>
            <a:r>
              <a:rPr lang="en-US" dirty="0" smtClean="0"/>
              <a:t>take reasonable </a:t>
            </a:r>
            <a:r>
              <a:rPr lang="en-US" dirty="0"/>
              <a:t>investigative steps.</a:t>
            </a:r>
          </a:p>
        </p:txBody>
      </p:sp>
    </p:spTree>
    <p:extLst>
      <p:ext uri="{BB962C8B-B14F-4D97-AF65-F5344CB8AC3E}">
        <p14:creationId xmlns:p14="http://schemas.microsoft.com/office/powerpoint/2010/main" val="17829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4636"/>
            <a:ext cx="8839200" cy="1143000"/>
          </a:xfrm>
        </p:spPr>
        <p:txBody>
          <a:bodyPr>
            <a:normAutofit/>
          </a:bodyPr>
          <a:lstStyle/>
          <a:p>
            <a:r>
              <a:rPr lang="en-US" sz="2400" b="1" i="1" dirty="0" err="1" smtClean="0"/>
              <a:t>LaFontaine</a:t>
            </a:r>
            <a:r>
              <a:rPr lang="en-US" sz="2400" b="1" i="1" dirty="0" smtClean="0"/>
              <a:t> v. State</a:t>
            </a:r>
            <a:r>
              <a:rPr lang="en-US" sz="2400" dirty="0" smtClean="0"/>
              <a:t>, 269 Ga. 251, 253 (497 SE2d 367) (1998).</a:t>
            </a:r>
            <a:endParaRPr lang="en-US" sz="2400" dirty="0"/>
          </a:p>
        </p:txBody>
      </p:sp>
      <p:sp>
        <p:nvSpPr>
          <p:cNvPr id="5" name="Content Placeholder 4"/>
          <p:cNvSpPr>
            <a:spLocks noGrp="1"/>
          </p:cNvSpPr>
          <p:nvPr>
            <p:ph idx="1"/>
          </p:nvPr>
        </p:nvSpPr>
        <p:spPr>
          <a:xfrm>
            <a:off x="152400" y="838200"/>
            <a:ext cx="8534400" cy="6019800"/>
          </a:xfrm>
        </p:spPr>
        <p:txBody>
          <a:bodyPr>
            <a:normAutofit fontScale="92500" lnSpcReduction="10000"/>
          </a:bodyPr>
          <a:lstStyle/>
          <a:p>
            <a:r>
              <a:rPr lang="en-US" dirty="0"/>
              <a:t>A roadblock is satisfactory </a:t>
            </a:r>
            <a:r>
              <a:rPr lang="en-US" dirty="0" smtClean="0"/>
              <a:t>where</a:t>
            </a:r>
          </a:p>
          <a:p>
            <a:r>
              <a:rPr lang="en-US" dirty="0" smtClean="0"/>
              <a:t> </a:t>
            </a:r>
            <a:r>
              <a:rPr lang="en-US" dirty="0"/>
              <a:t>[1] the decision to implement </a:t>
            </a:r>
            <a:r>
              <a:rPr lang="en-US" dirty="0" smtClean="0"/>
              <a:t>the roadblock </a:t>
            </a:r>
            <a:r>
              <a:rPr lang="en-US" dirty="0"/>
              <a:t>was made by supervisory personnel rather than </a:t>
            </a:r>
            <a:r>
              <a:rPr lang="en-US" dirty="0" smtClean="0"/>
              <a:t>the officers </a:t>
            </a:r>
            <a:r>
              <a:rPr lang="en-US" dirty="0"/>
              <a:t>in the field; </a:t>
            </a:r>
            <a:endParaRPr lang="en-US" dirty="0" smtClean="0"/>
          </a:p>
          <a:p>
            <a:r>
              <a:rPr lang="en-US" dirty="0" smtClean="0"/>
              <a:t>[</a:t>
            </a:r>
            <a:r>
              <a:rPr lang="en-US" dirty="0"/>
              <a:t>2] all vehicles are stopped as opposed </a:t>
            </a:r>
            <a:r>
              <a:rPr lang="en-US" dirty="0" smtClean="0"/>
              <a:t>to random </a:t>
            </a:r>
            <a:r>
              <a:rPr lang="en-US" dirty="0"/>
              <a:t>vehicle stops</a:t>
            </a:r>
            <a:r>
              <a:rPr lang="en-US" dirty="0" smtClean="0"/>
              <a:t>;</a:t>
            </a:r>
          </a:p>
          <a:p>
            <a:r>
              <a:rPr lang="en-US" dirty="0" smtClean="0"/>
              <a:t>[</a:t>
            </a:r>
            <a:r>
              <a:rPr lang="en-US" dirty="0"/>
              <a:t>3] the delay to motorists is minimal; </a:t>
            </a:r>
            <a:endParaRPr lang="en-US" dirty="0" smtClean="0"/>
          </a:p>
          <a:p>
            <a:r>
              <a:rPr lang="en-US" dirty="0" smtClean="0"/>
              <a:t>[</a:t>
            </a:r>
            <a:r>
              <a:rPr lang="en-US" dirty="0"/>
              <a:t>4] </a:t>
            </a:r>
            <a:r>
              <a:rPr lang="en-US" dirty="0" smtClean="0"/>
              <a:t>the roadblock </a:t>
            </a:r>
            <a:r>
              <a:rPr lang="en-US" dirty="0"/>
              <a:t>operation is well identified as a police checkpoint; and</a:t>
            </a:r>
          </a:p>
          <a:p>
            <a:r>
              <a:rPr lang="en-US" dirty="0"/>
              <a:t>[5] the “screening” officer’s training and experience is sufficient </a:t>
            </a:r>
            <a:r>
              <a:rPr lang="en-US" dirty="0" smtClean="0"/>
              <a:t>to qualify </a:t>
            </a:r>
            <a:r>
              <a:rPr lang="en-US" dirty="0"/>
              <a:t>him to make an initial determination as to which </a:t>
            </a:r>
            <a:r>
              <a:rPr lang="en-US" dirty="0" smtClean="0"/>
              <a:t>motorists should </a:t>
            </a:r>
            <a:r>
              <a:rPr lang="en-US" dirty="0"/>
              <a:t>be given field tests for intoxication</a:t>
            </a:r>
            <a:r>
              <a:rPr lang="en-US" dirty="0" smtClean="0"/>
              <a:t>.</a:t>
            </a:r>
            <a:endParaRPr lang="en-US" dirty="0"/>
          </a:p>
        </p:txBody>
      </p:sp>
    </p:spTree>
    <p:extLst>
      <p:ext uri="{BB962C8B-B14F-4D97-AF65-F5344CB8AC3E}">
        <p14:creationId xmlns:p14="http://schemas.microsoft.com/office/powerpoint/2010/main" val="38871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S13G0178. WILLIAMS v. THE STATE.</a:t>
            </a:r>
            <a:r>
              <a:rPr lang="en-US" dirty="0" smtClean="0"/>
              <a:t/>
            </a:r>
            <a:br>
              <a:rPr lang="en-US" dirty="0" smtClean="0"/>
            </a:br>
            <a:r>
              <a:rPr lang="en-US" dirty="0" smtClean="0"/>
              <a:t>___ </a:t>
            </a:r>
            <a:r>
              <a:rPr lang="en-US" dirty="0" err="1" smtClean="0"/>
              <a:t>Ga</a:t>
            </a:r>
            <a:r>
              <a:rPr lang="en-US" dirty="0" smtClean="0"/>
              <a:t> ___, </a:t>
            </a:r>
            <a:r>
              <a:rPr lang="en-US" dirty="0"/>
              <a:t>October 21, 2013</a:t>
            </a:r>
          </a:p>
        </p:txBody>
      </p:sp>
      <p:sp>
        <p:nvSpPr>
          <p:cNvPr id="5" name="Content Placeholder 4"/>
          <p:cNvSpPr>
            <a:spLocks noGrp="1"/>
          </p:cNvSpPr>
          <p:nvPr>
            <p:ph idx="1"/>
          </p:nvPr>
        </p:nvSpPr>
        <p:spPr>
          <a:xfrm>
            <a:off x="0" y="1524000"/>
            <a:ext cx="9144000" cy="5257800"/>
          </a:xfrm>
        </p:spPr>
        <p:txBody>
          <a:bodyPr>
            <a:normAutofit lnSpcReduction="10000"/>
          </a:bodyPr>
          <a:lstStyle/>
          <a:p>
            <a:r>
              <a:rPr lang="en-US" dirty="0"/>
              <a:t>By contrast, the Bibb </a:t>
            </a:r>
            <a:r>
              <a:rPr lang="en-US" dirty="0" smtClean="0"/>
              <a:t>County Sheriff’s </a:t>
            </a:r>
            <a:r>
              <a:rPr lang="en-US" dirty="0"/>
              <a:t>Office’s </a:t>
            </a:r>
            <a:r>
              <a:rPr lang="en-US" b="1" u="sng" dirty="0"/>
              <a:t>two-sentence vehicle roadblock policy authorizes “</a:t>
            </a:r>
            <a:r>
              <a:rPr lang="en-US" b="1" u="sng" dirty="0" smtClean="0"/>
              <a:t>general roadblocks </a:t>
            </a:r>
            <a:r>
              <a:rPr lang="en-US" b="1" u="sng" dirty="0"/>
              <a:t>which serve legitimate law enforcement purposes,” </a:t>
            </a:r>
            <a:r>
              <a:rPr lang="en-US" b="1" u="sng" dirty="0" smtClean="0"/>
              <a:t>without limitation</a:t>
            </a:r>
            <a:r>
              <a:rPr lang="en-US" dirty="0"/>
              <a:t>. “[L]</a:t>
            </a:r>
            <a:r>
              <a:rPr lang="en-US" dirty="0" err="1"/>
              <a:t>egitimate</a:t>
            </a:r>
            <a:r>
              <a:rPr lang="en-US" dirty="0"/>
              <a:t> law enforcement purposes” include such objectives </a:t>
            </a:r>
            <a:r>
              <a:rPr lang="en-US" dirty="0" smtClean="0"/>
              <a:t>as vehicle </a:t>
            </a:r>
            <a:r>
              <a:rPr lang="en-US" dirty="0"/>
              <a:t>safety and driver sobriety – but also include drug interdiction and </a:t>
            </a:r>
            <a:r>
              <a:rPr lang="en-US" dirty="0" smtClean="0"/>
              <a:t>other measures </a:t>
            </a:r>
            <a:r>
              <a:rPr lang="en-US" dirty="0"/>
              <a:t>to detect “evidence of ordinary criminal wrongdoing” and </a:t>
            </a:r>
            <a:r>
              <a:rPr lang="en-US" dirty="0" smtClean="0"/>
              <a:t>advance “the </a:t>
            </a:r>
            <a:r>
              <a:rPr lang="en-US" dirty="0"/>
              <a:t>general interest in crime control,” which </a:t>
            </a:r>
            <a:r>
              <a:rPr lang="en-US" b="1" i="1" dirty="0"/>
              <a:t>Edmond</a:t>
            </a:r>
            <a:r>
              <a:rPr lang="en-US" dirty="0"/>
              <a:t> held cannot justify </a:t>
            </a:r>
            <a:r>
              <a:rPr lang="en-US" dirty="0" smtClean="0"/>
              <a:t>a regime </a:t>
            </a:r>
            <a:r>
              <a:rPr lang="en-US" dirty="0"/>
              <a:t>of </a:t>
            </a:r>
            <a:r>
              <a:rPr lang="en-US" dirty="0" err="1"/>
              <a:t>suspicionless</a:t>
            </a:r>
            <a:r>
              <a:rPr lang="en-US" dirty="0"/>
              <a:t> vehicle stops.</a:t>
            </a:r>
          </a:p>
        </p:txBody>
      </p:sp>
    </p:spTree>
    <p:extLst>
      <p:ext uri="{BB962C8B-B14F-4D97-AF65-F5344CB8AC3E}">
        <p14:creationId xmlns:p14="http://schemas.microsoft.com/office/powerpoint/2010/main" val="153089094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p:txBody>
          <a:bodyPr/>
          <a:lstStyle/>
          <a:p>
            <a:pPr marL="609600" indent="-609600" eaLnBrk="1" hangingPunct="1">
              <a:buFontTx/>
              <a:buAutoNum type="arabicParenR" startAt="3"/>
            </a:pPr>
            <a:r>
              <a:rPr lang="en-US" altLang="en-US" smtClean="0"/>
              <a:t>The third tier involves custodial arrest and requires the standard of probable cause.</a:t>
            </a:r>
          </a:p>
          <a:p>
            <a:pPr marL="609600" indent="-609600" eaLnBrk="1" hangingPunct="1">
              <a:buFontTx/>
              <a:buAutoNum type="arabicParenR" startAt="3"/>
            </a:pPr>
            <a:endParaRPr lang="en-US" altLang="en-US" smtClean="0"/>
          </a:p>
          <a:p>
            <a:pPr marL="609600" indent="-609600" eaLnBrk="1" hangingPunct="1">
              <a:buFontTx/>
              <a:buNone/>
            </a:pPr>
            <a:r>
              <a:rPr lang="en-US" altLang="en-US" smtClean="0"/>
              <a:t>Probable cause is traditionally defined as:  facts and circumstances that would lead a reasonable and prudent person to believe a crime has been committed</a:t>
            </a:r>
            <a:r>
              <a:rPr lang="en-US" altLang="en-US" smtClean="0">
                <a:solidFill>
                  <a:schemeClr val="bg1"/>
                </a:solidFill>
              </a:rPr>
              <a:t>.</a:t>
            </a:r>
          </a:p>
        </p:txBody>
      </p:sp>
    </p:spTree>
    <p:extLst>
      <p:ext uri="{BB962C8B-B14F-4D97-AF65-F5344CB8AC3E}">
        <p14:creationId xmlns:p14="http://schemas.microsoft.com/office/powerpoint/2010/main" val="304584825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1600200"/>
            <a:ext cx="8229600" cy="2743200"/>
          </a:xfrm>
        </p:spPr>
        <p:txBody>
          <a:bodyPr/>
          <a:lstStyle/>
          <a:p>
            <a:pPr algn="ctr" eaLnBrk="1" hangingPunct="1">
              <a:buFontTx/>
              <a:buNone/>
            </a:pPr>
            <a:r>
              <a:rPr lang="en-US" altLang="en-US" smtClean="0"/>
              <a:t>Probable cause exists when known facts or circumstances are sufficient to warrant a man of reasonable prudence in the belief that an offense has been or is being committed.</a:t>
            </a:r>
          </a:p>
        </p:txBody>
      </p:sp>
    </p:spTree>
    <p:extLst>
      <p:ext uri="{BB962C8B-B14F-4D97-AF65-F5344CB8AC3E}">
        <p14:creationId xmlns:p14="http://schemas.microsoft.com/office/powerpoint/2010/main" val="275701750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en-US" altLang="en-US" sz="2800" smtClean="0"/>
              <a:t>“Probable cause is a fluid concept-turning on the assessment of probabilities in particular factual contexts-not readily, or even usefully, reduced to a neat set of legal rules”</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**Probable cause is a plastic concept whose existence depends on the facts and circumstances of the particular case**  Because of the kaleidoscopic myriad that goes into the probable cause mix, “seldom does a decision in one case handily dispose of the next**  It is, however, the totality of these facts and circumstances which is the relevant consideration.</a:t>
            </a:r>
          </a:p>
        </p:txBody>
      </p:sp>
    </p:spTree>
    <p:extLst>
      <p:ext uri="{BB962C8B-B14F-4D97-AF65-F5344CB8AC3E}">
        <p14:creationId xmlns:p14="http://schemas.microsoft.com/office/powerpoint/2010/main" val="238225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304800" y="1905000"/>
            <a:ext cx="8534400" cy="2971800"/>
          </a:xfrm>
        </p:spPr>
        <p:txBody>
          <a:bodyPr/>
          <a:lstStyle/>
          <a:p>
            <a:pPr algn="ctr">
              <a:buFont typeface="Wingdings" pitchFamily="2" charset="2"/>
              <a:buNone/>
            </a:pPr>
            <a:r>
              <a:rPr lang="en-US" sz="3800"/>
              <a:t>Beware of “mind sets” based upon bias or assumptions based in emotion, past experiences, past information, and/or heuristics.</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685800"/>
            <a:ext cx="8229600" cy="5715000"/>
          </a:xfrm>
        </p:spPr>
        <p:txBody>
          <a:bodyPr/>
          <a:lstStyle/>
          <a:p>
            <a:pPr algn="ctr" eaLnBrk="1" hangingPunct="1">
              <a:buFontTx/>
              <a:buNone/>
            </a:pPr>
            <a:r>
              <a:rPr lang="en-US" altLang="en-US" smtClean="0"/>
              <a:t>**Viewed singularly, these factors may not be dispositive, yet when viewed in unison, the puzzle may fit.**  </a:t>
            </a:r>
          </a:p>
          <a:p>
            <a:pPr eaLnBrk="1" hangingPunct="1">
              <a:buFontTx/>
              <a:buNone/>
            </a:pPr>
            <a:r>
              <a:rPr lang="en-US" altLang="en-US" smtClean="0"/>
              <a:t>Probable cause does not emanate from an antiseptic courtroom, a sterile library or a sacrosanct adytum, nor is it a pristine philosophical concept existing in a vacuum, but rather it requires a pragmatic analysis of everyday life on which reasonable and prudent people not legal technicians act.</a:t>
            </a:r>
          </a:p>
        </p:txBody>
      </p:sp>
    </p:spTree>
    <p:extLst>
      <p:ext uri="{BB962C8B-B14F-4D97-AF65-F5344CB8AC3E}">
        <p14:creationId xmlns:p14="http://schemas.microsoft.com/office/powerpoint/2010/main" val="188597024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p:txBody>
          <a:bodyPr/>
          <a:lstStyle/>
          <a:p>
            <a:pPr algn="ctr" eaLnBrk="1" hangingPunct="1">
              <a:buFontTx/>
              <a:buNone/>
            </a:pPr>
            <a:r>
              <a:rPr lang="en-US" altLang="en-US" smtClean="0"/>
              <a:t>When we deal with the issues of probable cause, we do not do so in the context of beyond a reasonable doubt or a preponderance of the evidence….we deal in terms of probabilities.</a:t>
            </a:r>
          </a:p>
        </p:txBody>
      </p:sp>
    </p:spTree>
    <p:extLst>
      <p:ext uri="{BB962C8B-B14F-4D97-AF65-F5344CB8AC3E}">
        <p14:creationId xmlns:p14="http://schemas.microsoft.com/office/powerpoint/2010/main" val="223785268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457200" y="1066800"/>
            <a:ext cx="8229600" cy="4267200"/>
          </a:xfrm>
        </p:spPr>
        <p:txBody>
          <a:bodyPr/>
          <a:lstStyle/>
          <a:p>
            <a:pPr algn="ctr" eaLnBrk="1" hangingPunct="1">
              <a:buFontTx/>
              <a:buNone/>
            </a:pPr>
            <a:r>
              <a:rPr lang="en-US" altLang="en-US" sz="4400" smtClean="0"/>
              <a:t>“The reasons (facts) that justify your claim”</a:t>
            </a:r>
          </a:p>
          <a:p>
            <a:pPr algn="ctr" eaLnBrk="1" hangingPunct="1">
              <a:buFontTx/>
              <a:buNone/>
            </a:pPr>
            <a:endParaRPr lang="en-US" altLang="en-US" sz="4400" smtClean="0"/>
          </a:p>
          <a:p>
            <a:pPr algn="ctr" eaLnBrk="1" hangingPunct="1">
              <a:buFontTx/>
              <a:buNone/>
            </a:pPr>
            <a:r>
              <a:rPr lang="en-US" altLang="en-US" sz="4400" smtClean="0"/>
              <a:t>- Are examined in specific to determine probable cause.</a:t>
            </a:r>
          </a:p>
        </p:txBody>
      </p:sp>
    </p:spTree>
    <p:extLst>
      <p:ext uri="{BB962C8B-B14F-4D97-AF65-F5344CB8AC3E}">
        <p14:creationId xmlns:p14="http://schemas.microsoft.com/office/powerpoint/2010/main" val="103826997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457200"/>
            <a:ext cx="8229600" cy="5668963"/>
          </a:xfrm>
        </p:spPr>
        <p:txBody>
          <a:bodyPr/>
          <a:lstStyle/>
          <a:p>
            <a:pPr eaLnBrk="1" hangingPunct="1">
              <a:lnSpc>
                <a:spcPct val="90000"/>
              </a:lnSpc>
              <a:buFontTx/>
              <a:buNone/>
            </a:pPr>
            <a:r>
              <a:rPr lang="en-US" altLang="en-US" sz="2800" smtClean="0"/>
              <a:t>Recent cases view events, observations and information under a totality of circumstances test.  Under this test, the court analyzes the whole picture and determines, based upon its assessment, if probable cause exists.</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In all police action and/or investigation, the prudent officer, with the benefit of time, will always seek prior judicial authority from an independent and detached judge or magistrate through a warrant.  This satisfies the fourth amendment preference.  Probable cause information in warrants is based in the neutral mind of the judiciary not the police.</a:t>
            </a:r>
          </a:p>
        </p:txBody>
      </p:sp>
    </p:spTree>
    <p:extLst>
      <p:ext uri="{BB962C8B-B14F-4D97-AF65-F5344CB8AC3E}">
        <p14:creationId xmlns:p14="http://schemas.microsoft.com/office/powerpoint/2010/main" val="157705591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685800"/>
            <a:ext cx="8229600" cy="5440363"/>
          </a:xfrm>
        </p:spPr>
        <p:txBody>
          <a:bodyPr/>
          <a:lstStyle/>
          <a:p>
            <a:pPr eaLnBrk="1" hangingPunct="1">
              <a:lnSpc>
                <a:spcPct val="90000"/>
              </a:lnSpc>
              <a:buFontTx/>
              <a:buNone/>
            </a:pPr>
            <a:r>
              <a:rPr lang="en-US" altLang="en-US" sz="2800" smtClean="0"/>
              <a:t>Searches without warrants are per-se unreasonable, but certain exceptions do exist and such will be examined later.  First, we must deal with the issue now on the table, “probable cause.”  Certainly the decision of probable cause is less vulnerable when made by a neutral, independent and detached judge or magistrate.</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Moreover, such an independent decision relieves the police of showing why they didn’t obtain a warrant in the first place before the probable cause issue is even addressed.</a:t>
            </a:r>
          </a:p>
        </p:txBody>
      </p:sp>
    </p:spTree>
    <p:extLst>
      <p:ext uri="{BB962C8B-B14F-4D97-AF65-F5344CB8AC3E}">
        <p14:creationId xmlns:p14="http://schemas.microsoft.com/office/powerpoint/2010/main" val="370791844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p:txBody>
          <a:bodyPr/>
          <a:lstStyle/>
          <a:p>
            <a:pPr eaLnBrk="1" hangingPunct="1">
              <a:buFontTx/>
              <a:buNone/>
            </a:pPr>
            <a:r>
              <a:rPr lang="en-US" altLang="en-US" smtClean="0"/>
              <a:t>However, those times do exist when the police must act based upon their determination of probable cause and when this occurs, the police must first articulate why they did not obtain a warrant and second, paint the picture of probable cause before the reviewing court.</a:t>
            </a:r>
          </a:p>
        </p:txBody>
      </p:sp>
    </p:spTree>
    <p:extLst>
      <p:ext uri="{BB962C8B-B14F-4D97-AF65-F5344CB8AC3E}">
        <p14:creationId xmlns:p14="http://schemas.microsoft.com/office/powerpoint/2010/main" val="39767689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685800"/>
            <a:ext cx="8229600" cy="5791200"/>
          </a:xfrm>
        </p:spPr>
        <p:txBody>
          <a:bodyPr/>
          <a:lstStyle/>
          <a:p>
            <a:pPr eaLnBrk="1" hangingPunct="1">
              <a:lnSpc>
                <a:spcPct val="90000"/>
              </a:lnSpc>
              <a:buFontTx/>
              <a:buNone/>
            </a:pPr>
            <a:r>
              <a:rPr lang="en-US" altLang="en-US" sz="2400" smtClean="0"/>
              <a:t>Central to the application of probable cause in regards to information received by the police from informers is the two prong test delivered to us from the courts after the landmark cases of Aguilar and Spinelli.</a:t>
            </a:r>
          </a:p>
          <a:p>
            <a:pPr eaLnBrk="1" hangingPunct="1">
              <a:lnSpc>
                <a:spcPct val="90000"/>
              </a:lnSpc>
              <a:buFontTx/>
              <a:buNone/>
            </a:pPr>
            <a:endParaRPr lang="en-US" altLang="en-US" sz="2400" smtClean="0"/>
          </a:p>
          <a:p>
            <a:pPr eaLnBrk="1" hangingPunct="1">
              <a:lnSpc>
                <a:spcPct val="90000"/>
              </a:lnSpc>
              <a:buFontTx/>
              <a:buNone/>
            </a:pPr>
            <a:r>
              <a:rPr lang="en-US" altLang="en-US" sz="2400" b="1" u="sng" smtClean="0"/>
              <a:t>The Two Prong Test</a:t>
            </a:r>
          </a:p>
          <a:p>
            <a:pPr eaLnBrk="1" hangingPunct="1">
              <a:lnSpc>
                <a:spcPct val="90000"/>
              </a:lnSpc>
              <a:buFontTx/>
              <a:buNone/>
            </a:pPr>
            <a:r>
              <a:rPr lang="en-US" altLang="en-US" sz="2400" smtClean="0"/>
              <a:t>“1</a:t>
            </a:r>
            <a:r>
              <a:rPr lang="en-US" altLang="en-US" sz="2400" baseline="30000" smtClean="0"/>
              <a:t>st</a:t>
            </a:r>
            <a:r>
              <a:rPr lang="en-US" altLang="en-US" sz="2400" smtClean="0"/>
              <a:t> prong, veracity” of information given by source, is it worthy of belief, is it reliable or credible.  Show the source to be truthful.</a:t>
            </a:r>
          </a:p>
          <a:p>
            <a:pPr eaLnBrk="1" hangingPunct="1">
              <a:lnSpc>
                <a:spcPct val="90000"/>
              </a:lnSpc>
              <a:buFontTx/>
              <a:buNone/>
            </a:pPr>
            <a:endParaRPr lang="en-US" altLang="en-US" sz="2400" smtClean="0"/>
          </a:p>
          <a:p>
            <a:pPr eaLnBrk="1" hangingPunct="1">
              <a:lnSpc>
                <a:spcPct val="90000"/>
              </a:lnSpc>
              <a:buFontTx/>
              <a:buNone/>
            </a:pPr>
            <a:r>
              <a:rPr lang="en-US" altLang="en-US" sz="2400" u="sng" smtClean="0"/>
              <a:t>Reliability</a:t>
            </a:r>
          </a:p>
          <a:p>
            <a:pPr eaLnBrk="1" hangingPunct="1">
              <a:lnSpc>
                <a:spcPct val="90000"/>
              </a:lnSpc>
              <a:buFontTx/>
              <a:buNone/>
            </a:pPr>
            <a:r>
              <a:rPr lang="en-US" altLang="en-US" sz="2400" smtClean="0"/>
              <a:t>Given information before that lead to arrest, seizure and/or recovery.  The informant has a reliable record or history.</a:t>
            </a:r>
          </a:p>
          <a:p>
            <a:pPr eaLnBrk="1" hangingPunct="1">
              <a:lnSpc>
                <a:spcPct val="90000"/>
              </a:lnSpc>
              <a:buFontTx/>
              <a:buNone/>
            </a:pPr>
            <a:r>
              <a:rPr lang="en-US" altLang="en-US" sz="2400" smtClean="0"/>
              <a:t> </a:t>
            </a:r>
          </a:p>
        </p:txBody>
      </p:sp>
    </p:spTree>
    <p:extLst>
      <p:ext uri="{BB962C8B-B14F-4D97-AF65-F5344CB8AC3E}">
        <p14:creationId xmlns:p14="http://schemas.microsoft.com/office/powerpoint/2010/main" val="159378810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533400"/>
            <a:ext cx="8229600" cy="5592763"/>
          </a:xfrm>
        </p:spPr>
        <p:txBody>
          <a:bodyPr/>
          <a:lstStyle/>
          <a:p>
            <a:pPr eaLnBrk="1" hangingPunct="1">
              <a:buFontTx/>
              <a:buNone/>
            </a:pPr>
            <a:r>
              <a:rPr lang="en-US" altLang="en-US" sz="2800" u="sng" smtClean="0"/>
              <a:t>Credibility</a:t>
            </a:r>
          </a:p>
          <a:p>
            <a:pPr eaLnBrk="1" hangingPunct="1"/>
            <a:r>
              <a:rPr lang="en-US" altLang="en-US" sz="2800" smtClean="0"/>
              <a:t>Present credibility just as good as past.</a:t>
            </a:r>
          </a:p>
          <a:p>
            <a:pPr eaLnBrk="1" hangingPunct="1"/>
            <a:r>
              <a:rPr lang="en-US" altLang="en-US" sz="2800" smtClean="0"/>
              <a:t>Concerned citizen</a:t>
            </a:r>
          </a:p>
          <a:p>
            <a:pPr eaLnBrk="1" hangingPunct="1"/>
            <a:r>
              <a:rPr lang="en-US" altLang="en-US" sz="2800" smtClean="0"/>
              <a:t>Source that is independently corroborated</a:t>
            </a:r>
          </a:p>
          <a:p>
            <a:pPr eaLnBrk="1" hangingPunct="1"/>
            <a:r>
              <a:rPr lang="en-US" altLang="en-US" sz="2800" smtClean="0"/>
              <a:t>Source gives information against its own penal interest. (NAMED)</a:t>
            </a:r>
          </a:p>
          <a:p>
            <a:pPr eaLnBrk="1" hangingPunct="1"/>
            <a:endParaRPr lang="en-US" altLang="en-US" sz="2800" smtClean="0"/>
          </a:p>
          <a:p>
            <a:pPr eaLnBrk="1" hangingPunct="1">
              <a:buFontTx/>
              <a:buNone/>
            </a:pPr>
            <a:r>
              <a:rPr lang="en-US" altLang="en-US" sz="2800" smtClean="0"/>
              <a:t>“2</a:t>
            </a:r>
            <a:r>
              <a:rPr lang="en-US" altLang="en-US" sz="2800" baseline="30000" smtClean="0"/>
              <a:t>nd</a:t>
            </a:r>
            <a:r>
              <a:rPr lang="en-US" altLang="en-US" sz="2800" smtClean="0"/>
              <a:t> prong, Basis of Knowledge” How do you know?  How did source obtain its information?</a:t>
            </a:r>
          </a:p>
          <a:p>
            <a:pPr eaLnBrk="1" hangingPunct="1"/>
            <a:r>
              <a:rPr lang="en-US" altLang="en-US" sz="2800" smtClean="0"/>
              <a:t>Observed, heard, smelled, etc.</a:t>
            </a:r>
          </a:p>
          <a:p>
            <a:pPr eaLnBrk="1" hangingPunct="1"/>
            <a:r>
              <a:rPr lang="en-US" altLang="en-US" sz="2800" smtClean="0"/>
              <a:t>Told facts, circumstances, and events.</a:t>
            </a:r>
          </a:p>
        </p:txBody>
      </p:sp>
    </p:spTree>
    <p:extLst>
      <p:ext uri="{BB962C8B-B14F-4D97-AF65-F5344CB8AC3E}">
        <p14:creationId xmlns:p14="http://schemas.microsoft.com/office/powerpoint/2010/main" val="178881871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4"/>
          <p:cNvGrpSpPr>
            <a:grpSpLocks/>
          </p:cNvGrpSpPr>
          <p:nvPr/>
        </p:nvGrpSpPr>
        <p:grpSpPr bwMode="auto">
          <a:xfrm>
            <a:off x="458788" y="906463"/>
            <a:ext cx="7813675" cy="4503737"/>
            <a:chOff x="289" y="571"/>
            <a:chExt cx="4922" cy="2837"/>
          </a:xfrm>
        </p:grpSpPr>
        <p:sp>
          <p:nvSpPr>
            <p:cNvPr id="68611" name="AutoShape 5"/>
            <p:cNvSpPr>
              <a:spLocks noChangeAspect="1" noChangeArrowheads="1" noTextEdit="1"/>
            </p:cNvSpPr>
            <p:nvPr/>
          </p:nvSpPr>
          <p:spPr bwMode="auto">
            <a:xfrm>
              <a:off x="289" y="667"/>
              <a:ext cx="4922"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2" name="Rectangle 6"/>
            <p:cNvSpPr>
              <a:spLocks noChangeArrowheads="1"/>
            </p:cNvSpPr>
            <p:nvPr/>
          </p:nvSpPr>
          <p:spPr bwMode="auto">
            <a:xfrm>
              <a:off x="2236" y="571"/>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TWO PRONG TEST</a:t>
              </a:r>
              <a:endParaRPr lang="en-US" altLang="en-US" sz="1800"/>
            </a:p>
          </p:txBody>
        </p:sp>
        <p:sp>
          <p:nvSpPr>
            <p:cNvPr id="68613" name="Rectangle 8"/>
            <p:cNvSpPr>
              <a:spLocks noChangeArrowheads="1"/>
            </p:cNvSpPr>
            <p:nvPr/>
          </p:nvSpPr>
          <p:spPr bwMode="auto">
            <a:xfrm>
              <a:off x="2163" y="1084"/>
              <a:ext cx="18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BASIS OF KNOWLEDGE</a:t>
              </a:r>
              <a:endParaRPr lang="en-US" altLang="en-US" sz="1800"/>
            </a:p>
          </p:txBody>
        </p:sp>
        <p:sp>
          <p:nvSpPr>
            <p:cNvPr id="68614" name="Rectangle 9"/>
            <p:cNvSpPr>
              <a:spLocks noChangeArrowheads="1"/>
            </p:cNvSpPr>
            <p:nvPr/>
          </p:nvSpPr>
          <p:spPr bwMode="auto">
            <a:xfrm>
              <a:off x="1930" y="1379"/>
              <a:ext cx="2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solidFill>
                    <a:srgbClr val="000000"/>
                  </a:solidFill>
                </a:rPr>
                <a:t>     </a:t>
              </a:r>
              <a:endParaRPr lang="en-US" altLang="en-US" sz="1800"/>
            </a:p>
          </p:txBody>
        </p:sp>
        <p:sp>
          <p:nvSpPr>
            <p:cNvPr id="68615" name="Rectangle 10"/>
            <p:cNvSpPr>
              <a:spLocks noChangeArrowheads="1"/>
            </p:cNvSpPr>
            <p:nvPr/>
          </p:nvSpPr>
          <p:spPr bwMode="auto">
            <a:xfrm>
              <a:off x="2221" y="1276"/>
              <a:ext cx="17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b="1"/>
                <a:t>       HOW INFORMANT </a:t>
              </a:r>
              <a:br>
                <a:rPr lang="en-US" altLang="en-US" sz="1700" b="1"/>
              </a:br>
              <a:r>
                <a:rPr lang="en-US" altLang="en-US" sz="1700" b="1"/>
                <a:t>  OBTAINED INFORMATION</a:t>
              </a:r>
              <a:endParaRPr lang="en-US" altLang="en-US" sz="1800"/>
            </a:p>
          </p:txBody>
        </p:sp>
        <p:sp>
          <p:nvSpPr>
            <p:cNvPr id="68616" name="Rectangle 11"/>
            <p:cNvSpPr>
              <a:spLocks noChangeArrowheads="1"/>
            </p:cNvSpPr>
            <p:nvPr/>
          </p:nvSpPr>
          <p:spPr bwMode="auto">
            <a:xfrm>
              <a:off x="289" y="1933"/>
              <a:ext cx="2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0000"/>
                  </a:solidFill>
                </a:rPr>
                <a:t>     </a:t>
              </a:r>
              <a:endParaRPr lang="en-US" altLang="en-US" sz="1800"/>
            </a:p>
          </p:txBody>
        </p:sp>
        <p:sp>
          <p:nvSpPr>
            <p:cNvPr id="68617" name="Rectangle 12"/>
            <p:cNvSpPr>
              <a:spLocks noChangeArrowheads="1"/>
            </p:cNvSpPr>
            <p:nvPr/>
          </p:nvSpPr>
          <p:spPr bwMode="auto">
            <a:xfrm>
              <a:off x="480" y="1882"/>
              <a:ext cx="11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INFORMATION</a:t>
              </a:r>
              <a:endParaRPr lang="en-US" altLang="en-US" sz="1800"/>
            </a:p>
          </p:txBody>
        </p:sp>
        <p:sp>
          <p:nvSpPr>
            <p:cNvPr id="68618" name="Rectangle 13"/>
            <p:cNvSpPr>
              <a:spLocks noChangeArrowheads="1"/>
            </p:cNvSpPr>
            <p:nvPr/>
          </p:nvSpPr>
          <p:spPr bwMode="auto">
            <a:xfrm>
              <a:off x="2755" y="2387"/>
              <a:ext cx="8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VERACITY</a:t>
              </a:r>
              <a:endParaRPr lang="en-US" altLang="en-US" sz="1800"/>
            </a:p>
          </p:txBody>
        </p:sp>
        <p:sp>
          <p:nvSpPr>
            <p:cNvPr id="68619" name="Rectangle 14"/>
            <p:cNvSpPr>
              <a:spLocks noChangeArrowheads="1"/>
            </p:cNvSpPr>
            <p:nvPr/>
          </p:nvSpPr>
          <p:spPr bwMode="auto">
            <a:xfrm>
              <a:off x="2144" y="2563"/>
              <a:ext cx="21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solidFill>
                    <a:srgbClr val="000000"/>
                  </a:solidFill>
                </a:rPr>
                <a:t>   </a:t>
              </a:r>
              <a:r>
                <a:rPr lang="en-US" altLang="en-US" sz="2000" b="1"/>
                <a:t>RELIABILITY/CREDIBILITY</a:t>
              </a:r>
              <a:endParaRPr lang="en-US" altLang="en-US" sz="1800"/>
            </a:p>
          </p:txBody>
        </p:sp>
        <p:sp>
          <p:nvSpPr>
            <p:cNvPr id="68620" name="Line 15"/>
            <p:cNvSpPr>
              <a:spLocks noChangeShapeType="1"/>
            </p:cNvSpPr>
            <p:nvPr/>
          </p:nvSpPr>
          <p:spPr bwMode="auto">
            <a:xfrm>
              <a:off x="330" y="1785"/>
              <a:ext cx="1" cy="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16"/>
            <p:cNvSpPr>
              <a:spLocks noChangeShapeType="1"/>
            </p:cNvSpPr>
            <p:nvPr/>
          </p:nvSpPr>
          <p:spPr bwMode="auto">
            <a:xfrm>
              <a:off x="330" y="1785"/>
              <a:ext cx="131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17"/>
            <p:cNvSpPr>
              <a:spLocks noChangeShapeType="1"/>
            </p:cNvSpPr>
            <p:nvPr/>
          </p:nvSpPr>
          <p:spPr bwMode="auto">
            <a:xfrm>
              <a:off x="330" y="2171"/>
              <a:ext cx="131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18"/>
            <p:cNvSpPr>
              <a:spLocks noChangeShapeType="1"/>
            </p:cNvSpPr>
            <p:nvPr/>
          </p:nvSpPr>
          <p:spPr bwMode="auto">
            <a:xfrm flipV="1">
              <a:off x="1643" y="1053"/>
              <a:ext cx="1" cy="5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9"/>
            <p:cNvSpPr>
              <a:spLocks noChangeShapeType="1"/>
            </p:cNvSpPr>
            <p:nvPr/>
          </p:nvSpPr>
          <p:spPr bwMode="auto">
            <a:xfrm>
              <a:off x="1643" y="1053"/>
              <a:ext cx="295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5" name="Line 20"/>
            <p:cNvSpPr>
              <a:spLocks noChangeShapeType="1"/>
            </p:cNvSpPr>
            <p:nvPr/>
          </p:nvSpPr>
          <p:spPr bwMode="auto">
            <a:xfrm>
              <a:off x="4596" y="1053"/>
              <a:ext cx="1" cy="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Line 21"/>
            <p:cNvSpPr>
              <a:spLocks noChangeShapeType="1"/>
            </p:cNvSpPr>
            <p:nvPr/>
          </p:nvSpPr>
          <p:spPr bwMode="auto">
            <a:xfrm flipH="1">
              <a:off x="2381" y="1689"/>
              <a:ext cx="221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Line 22"/>
            <p:cNvSpPr>
              <a:spLocks noChangeShapeType="1"/>
            </p:cNvSpPr>
            <p:nvPr/>
          </p:nvSpPr>
          <p:spPr bwMode="auto">
            <a:xfrm>
              <a:off x="2381" y="1689"/>
              <a:ext cx="1" cy="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23"/>
            <p:cNvSpPr>
              <a:spLocks noChangeShapeType="1"/>
            </p:cNvSpPr>
            <p:nvPr/>
          </p:nvSpPr>
          <p:spPr bwMode="auto">
            <a:xfrm>
              <a:off x="1643" y="2171"/>
              <a:ext cx="1" cy="5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24"/>
            <p:cNvSpPr>
              <a:spLocks noChangeShapeType="1"/>
            </p:cNvSpPr>
            <p:nvPr/>
          </p:nvSpPr>
          <p:spPr bwMode="auto">
            <a:xfrm>
              <a:off x="1643" y="2846"/>
              <a:ext cx="303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25"/>
            <p:cNvSpPr>
              <a:spLocks noChangeShapeType="1"/>
            </p:cNvSpPr>
            <p:nvPr/>
          </p:nvSpPr>
          <p:spPr bwMode="auto">
            <a:xfrm>
              <a:off x="2381" y="2364"/>
              <a:ext cx="2297"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26"/>
            <p:cNvSpPr>
              <a:spLocks noChangeShapeType="1"/>
            </p:cNvSpPr>
            <p:nvPr/>
          </p:nvSpPr>
          <p:spPr bwMode="auto">
            <a:xfrm>
              <a:off x="4678" y="2364"/>
              <a:ext cx="1" cy="3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27"/>
            <p:cNvSpPr>
              <a:spLocks noChangeShapeType="1"/>
            </p:cNvSpPr>
            <p:nvPr/>
          </p:nvSpPr>
          <p:spPr bwMode="auto">
            <a:xfrm flipV="1">
              <a:off x="1643" y="2653"/>
              <a:ext cx="1" cy="1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Line 28"/>
            <p:cNvSpPr>
              <a:spLocks noChangeShapeType="1"/>
            </p:cNvSpPr>
            <p:nvPr/>
          </p:nvSpPr>
          <p:spPr bwMode="auto">
            <a:xfrm>
              <a:off x="4678" y="2556"/>
              <a:ext cx="1" cy="2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4" name="Line 29"/>
            <p:cNvSpPr>
              <a:spLocks noChangeShapeType="1"/>
            </p:cNvSpPr>
            <p:nvPr/>
          </p:nvSpPr>
          <p:spPr bwMode="auto">
            <a:xfrm>
              <a:off x="1643" y="1438"/>
              <a:ext cx="1" cy="3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31212005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sz="half" idx="1"/>
          </p:nvPr>
        </p:nvSpPr>
        <p:spPr>
          <a:xfrm>
            <a:off x="457200" y="609600"/>
            <a:ext cx="8153400" cy="2743200"/>
          </a:xfrm>
        </p:spPr>
        <p:txBody>
          <a:bodyPr/>
          <a:lstStyle/>
          <a:p>
            <a:pPr eaLnBrk="1" hangingPunct="1">
              <a:buFontTx/>
              <a:buNone/>
            </a:pPr>
            <a:r>
              <a:rPr lang="en-US" altLang="en-US" sz="2800" smtClean="0"/>
              <a:t>The two prong test is preferred to establish probable cause, however, the totality of circumstances test can be the way probable cause is judged by the court.  Again, the four key words discussed earlier are so important.</a:t>
            </a:r>
          </a:p>
          <a:p>
            <a:pPr eaLnBrk="1" hangingPunct="1">
              <a:buFontTx/>
              <a:buNone/>
            </a:pPr>
            <a:endParaRPr lang="en-US" altLang="en-US" sz="2800" smtClean="0"/>
          </a:p>
        </p:txBody>
      </p:sp>
      <p:sp>
        <p:nvSpPr>
          <p:cNvPr id="69635" name="AutoShape 54"/>
          <p:cNvSpPr>
            <a:spLocks noChangeAspect="1" noChangeArrowheads="1" noTextEdit="1"/>
          </p:cNvSpPr>
          <p:nvPr/>
        </p:nvSpPr>
        <p:spPr bwMode="auto">
          <a:xfrm>
            <a:off x="1676400" y="2809875"/>
            <a:ext cx="5751513"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36" name="Rectangle 55"/>
          <p:cNvSpPr>
            <a:spLocks noChangeArrowheads="1"/>
          </p:cNvSpPr>
          <p:nvPr/>
        </p:nvSpPr>
        <p:spPr bwMode="auto">
          <a:xfrm>
            <a:off x="3695700" y="3467100"/>
            <a:ext cx="2628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Independent Corroboration</a:t>
            </a:r>
            <a:endParaRPr lang="en-US" altLang="en-US" sz="1800"/>
          </a:p>
        </p:txBody>
      </p:sp>
      <p:sp>
        <p:nvSpPr>
          <p:cNvPr id="69637" name="Rectangle 58"/>
          <p:cNvSpPr>
            <a:spLocks noChangeArrowheads="1"/>
          </p:cNvSpPr>
          <p:nvPr/>
        </p:nvSpPr>
        <p:spPr bwMode="auto">
          <a:xfrm>
            <a:off x="4162425" y="3984625"/>
            <a:ext cx="1400175" cy="312738"/>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38" name="Rectangle 60"/>
          <p:cNvSpPr>
            <a:spLocks noChangeArrowheads="1"/>
          </p:cNvSpPr>
          <p:nvPr/>
        </p:nvSpPr>
        <p:spPr bwMode="auto">
          <a:xfrm>
            <a:off x="4016375" y="4510088"/>
            <a:ext cx="1851025" cy="312737"/>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39" name="Rectangle 62"/>
          <p:cNvSpPr>
            <a:spLocks noChangeArrowheads="1"/>
          </p:cNvSpPr>
          <p:nvPr/>
        </p:nvSpPr>
        <p:spPr bwMode="auto">
          <a:xfrm>
            <a:off x="3886200" y="5094288"/>
            <a:ext cx="2182813" cy="338137"/>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40" name="Rectangle 64"/>
          <p:cNvSpPr>
            <a:spLocks noChangeArrowheads="1"/>
          </p:cNvSpPr>
          <p:nvPr/>
        </p:nvSpPr>
        <p:spPr bwMode="auto">
          <a:xfrm>
            <a:off x="4038600" y="5715000"/>
            <a:ext cx="1614488" cy="274638"/>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41" name="Rectangle 66"/>
          <p:cNvSpPr>
            <a:spLocks noChangeArrowheads="1"/>
          </p:cNvSpPr>
          <p:nvPr/>
        </p:nvSpPr>
        <p:spPr bwMode="auto">
          <a:xfrm>
            <a:off x="3900488" y="6248400"/>
            <a:ext cx="1890712" cy="300038"/>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42" name="Rectangle 56"/>
          <p:cNvSpPr>
            <a:spLocks noChangeArrowheads="1"/>
          </p:cNvSpPr>
          <p:nvPr/>
        </p:nvSpPr>
        <p:spPr bwMode="auto">
          <a:xfrm>
            <a:off x="3657600" y="3413125"/>
            <a:ext cx="2687638" cy="287338"/>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43" name="Rectangle 57"/>
          <p:cNvSpPr>
            <a:spLocks noChangeArrowheads="1"/>
          </p:cNvSpPr>
          <p:nvPr/>
        </p:nvSpPr>
        <p:spPr bwMode="auto">
          <a:xfrm>
            <a:off x="4195763" y="4027488"/>
            <a:ext cx="1379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Facts Specific</a:t>
            </a:r>
            <a:endParaRPr lang="en-US" altLang="en-US" sz="1800"/>
          </a:p>
        </p:txBody>
      </p:sp>
      <p:sp>
        <p:nvSpPr>
          <p:cNvPr id="69644" name="Rectangle 59"/>
          <p:cNvSpPr>
            <a:spLocks noChangeArrowheads="1"/>
          </p:cNvSpPr>
          <p:nvPr/>
        </p:nvSpPr>
        <p:spPr bwMode="auto">
          <a:xfrm>
            <a:off x="4013200" y="4564063"/>
            <a:ext cx="177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The Whole Picture</a:t>
            </a:r>
            <a:endParaRPr lang="en-US" altLang="en-US" sz="1800"/>
          </a:p>
        </p:txBody>
      </p:sp>
      <p:sp>
        <p:nvSpPr>
          <p:cNvPr id="69645" name="Rectangle 61"/>
          <p:cNvSpPr>
            <a:spLocks noChangeArrowheads="1"/>
          </p:cNvSpPr>
          <p:nvPr/>
        </p:nvSpPr>
        <p:spPr bwMode="auto">
          <a:xfrm>
            <a:off x="3886200" y="5160963"/>
            <a:ext cx="2101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Methods of Operation</a:t>
            </a:r>
            <a:endParaRPr lang="en-US" altLang="en-US" sz="1800"/>
          </a:p>
        </p:txBody>
      </p:sp>
      <p:sp>
        <p:nvSpPr>
          <p:cNvPr id="69646" name="Rectangle 63"/>
          <p:cNvSpPr>
            <a:spLocks noChangeArrowheads="1"/>
          </p:cNvSpPr>
          <p:nvPr/>
        </p:nvSpPr>
        <p:spPr bwMode="auto">
          <a:xfrm>
            <a:off x="4048125" y="5722938"/>
            <a:ext cx="1570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Police Expertise</a:t>
            </a:r>
            <a:endParaRPr lang="en-US" altLang="en-US" sz="1800"/>
          </a:p>
        </p:txBody>
      </p:sp>
      <p:sp>
        <p:nvSpPr>
          <p:cNvPr id="69647" name="Rectangle 65"/>
          <p:cNvSpPr>
            <a:spLocks noChangeArrowheads="1"/>
          </p:cNvSpPr>
          <p:nvPr/>
        </p:nvSpPr>
        <p:spPr bwMode="auto">
          <a:xfrm>
            <a:off x="3902075" y="6235700"/>
            <a:ext cx="1852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Police Surveillance</a:t>
            </a:r>
            <a:endParaRPr lang="en-US" altLang="en-US" sz="1800"/>
          </a:p>
        </p:txBody>
      </p:sp>
      <p:sp>
        <p:nvSpPr>
          <p:cNvPr id="69648" name="Rectangle 67"/>
          <p:cNvSpPr>
            <a:spLocks noChangeArrowheads="1"/>
          </p:cNvSpPr>
          <p:nvPr/>
        </p:nvSpPr>
        <p:spPr bwMode="auto">
          <a:xfrm>
            <a:off x="1524000" y="4673600"/>
            <a:ext cx="1119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Information</a:t>
            </a:r>
            <a:endParaRPr lang="en-US" altLang="en-US" sz="1800"/>
          </a:p>
        </p:txBody>
      </p:sp>
      <p:sp>
        <p:nvSpPr>
          <p:cNvPr id="69649" name="Rectangle 68"/>
          <p:cNvSpPr>
            <a:spLocks noChangeArrowheads="1"/>
          </p:cNvSpPr>
          <p:nvPr/>
        </p:nvSpPr>
        <p:spPr bwMode="auto">
          <a:xfrm>
            <a:off x="1524000" y="4632325"/>
            <a:ext cx="1177925" cy="274638"/>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69650" name="Line 69"/>
          <p:cNvSpPr>
            <a:spLocks noChangeShapeType="1"/>
          </p:cNvSpPr>
          <p:nvPr/>
        </p:nvSpPr>
        <p:spPr bwMode="auto">
          <a:xfrm flipV="1">
            <a:off x="2843213" y="3582988"/>
            <a:ext cx="779462" cy="11414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1" name="Line 70"/>
          <p:cNvSpPr>
            <a:spLocks noChangeShapeType="1"/>
          </p:cNvSpPr>
          <p:nvPr/>
        </p:nvSpPr>
        <p:spPr bwMode="auto">
          <a:xfrm flipV="1">
            <a:off x="2867025" y="4156075"/>
            <a:ext cx="1311275" cy="60007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2" name="Line 71"/>
          <p:cNvSpPr>
            <a:spLocks noChangeShapeType="1"/>
          </p:cNvSpPr>
          <p:nvPr/>
        </p:nvSpPr>
        <p:spPr bwMode="auto">
          <a:xfrm flipV="1">
            <a:off x="2843213" y="4667250"/>
            <a:ext cx="1162050" cy="10953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3" name="Line 72"/>
          <p:cNvSpPr>
            <a:spLocks noChangeShapeType="1"/>
          </p:cNvSpPr>
          <p:nvPr/>
        </p:nvSpPr>
        <p:spPr bwMode="auto">
          <a:xfrm>
            <a:off x="2867025" y="4789488"/>
            <a:ext cx="952500" cy="4556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4" name="Line 73"/>
          <p:cNvSpPr>
            <a:spLocks noChangeShapeType="1"/>
          </p:cNvSpPr>
          <p:nvPr/>
        </p:nvSpPr>
        <p:spPr bwMode="auto">
          <a:xfrm>
            <a:off x="2867025" y="4765675"/>
            <a:ext cx="1230313" cy="10207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5" name="Line 74"/>
          <p:cNvSpPr>
            <a:spLocks noChangeShapeType="1"/>
          </p:cNvSpPr>
          <p:nvPr/>
        </p:nvSpPr>
        <p:spPr bwMode="auto">
          <a:xfrm>
            <a:off x="2854325" y="4802188"/>
            <a:ext cx="1057275" cy="15128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88747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subTitle" idx="1"/>
          </p:nvPr>
        </p:nvSpPr>
        <p:spPr>
          <a:xfrm>
            <a:off x="381000" y="304800"/>
            <a:ext cx="8382000" cy="6172200"/>
          </a:xfrm>
        </p:spPr>
        <p:txBody>
          <a:bodyPr/>
          <a:lstStyle/>
          <a:p>
            <a:endParaRPr lang="en-US" sz="3800" b="1"/>
          </a:p>
        </p:txBody>
      </p:sp>
      <p:grpSp>
        <p:nvGrpSpPr>
          <p:cNvPr id="2" name="Group 3"/>
          <p:cNvGrpSpPr>
            <a:grpSpLocks/>
          </p:cNvGrpSpPr>
          <p:nvPr/>
        </p:nvGrpSpPr>
        <p:grpSpPr bwMode="auto">
          <a:xfrm>
            <a:off x="1371600" y="1143000"/>
            <a:ext cx="6324600" cy="4648200"/>
            <a:chOff x="912" y="720"/>
            <a:chExt cx="3984" cy="2928"/>
          </a:xfrm>
        </p:grpSpPr>
        <p:sp>
          <p:nvSpPr>
            <p:cNvPr id="179204" name="Line 4"/>
            <p:cNvSpPr>
              <a:spLocks noChangeShapeType="1"/>
            </p:cNvSpPr>
            <p:nvPr/>
          </p:nvSpPr>
          <p:spPr bwMode="auto">
            <a:xfrm flipH="1">
              <a:off x="912" y="720"/>
              <a:ext cx="2016" cy="2928"/>
            </a:xfrm>
            <a:prstGeom prst="line">
              <a:avLst/>
            </a:prstGeom>
            <a:noFill/>
            <a:ln w="76200">
              <a:solidFill>
                <a:schemeClr val="tx1"/>
              </a:solidFill>
              <a:round/>
              <a:headEnd/>
              <a:tailEnd/>
            </a:ln>
            <a:effectLst/>
          </p:spPr>
          <p:txBody>
            <a:bodyPr/>
            <a:lstStyle/>
            <a:p>
              <a:endParaRPr lang="en-US"/>
            </a:p>
          </p:txBody>
        </p:sp>
        <p:sp>
          <p:nvSpPr>
            <p:cNvPr id="179205" name="Line 5"/>
            <p:cNvSpPr>
              <a:spLocks noChangeShapeType="1"/>
            </p:cNvSpPr>
            <p:nvPr/>
          </p:nvSpPr>
          <p:spPr bwMode="auto">
            <a:xfrm>
              <a:off x="2928" y="720"/>
              <a:ext cx="1968" cy="2928"/>
            </a:xfrm>
            <a:prstGeom prst="line">
              <a:avLst/>
            </a:prstGeom>
            <a:noFill/>
            <a:ln w="76200">
              <a:solidFill>
                <a:schemeClr val="tx1"/>
              </a:solidFill>
              <a:round/>
              <a:headEnd/>
              <a:tailEnd/>
            </a:ln>
            <a:effectLst/>
          </p:spPr>
          <p:txBody>
            <a:bodyPr/>
            <a:lstStyle/>
            <a:p>
              <a:endParaRPr lang="en-US"/>
            </a:p>
          </p:txBody>
        </p:sp>
        <p:sp>
          <p:nvSpPr>
            <p:cNvPr id="179206" name="Line 6"/>
            <p:cNvSpPr>
              <a:spLocks noChangeShapeType="1"/>
            </p:cNvSpPr>
            <p:nvPr/>
          </p:nvSpPr>
          <p:spPr bwMode="auto">
            <a:xfrm>
              <a:off x="912" y="3648"/>
              <a:ext cx="3984" cy="0"/>
            </a:xfrm>
            <a:prstGeom prst="line">
              <a:avLst/>
            </a:prstGeom>
            <a:noFill/>
            <a:ln w="76200">
              <a:solidFill>
                <a:schemeClr val="tx1"/>
              </a:solidFill>
              <a:round/>
              <a:headEnd/>
              <a:tailEnd/>
            </a:ln>
            <a:effectLst/>
          </p:spPr>
          <p:txBody>
            <a:bodyPr/>
            <a:lstStyle/>
            <a:p>
              <a:endParaRPr lang="en-US"/>
            </a:p>
          </p:txBody>
        </p:sp>
        <p:sp>
          <p:nvSpPr>
            <p:cNvPr id="179207" name="Text Box 7"/>
            <p:cNvSpPr txBox="1">
              <a:spLocks noChangeArrowheads="1"/>
            </p:cNvSpPr>
            <p:nvPr/>
          </p:nvSpPr>
          <p:spPr bwMode="auto">
            <a:xfrm>
              <a:off x="2256" y="1584"/>
              <a:ext cx="1392" cy="490"/>
            </a:xfrm>
            <a:prstGeom prst="rect">
              <a:avLst/>
            </a:prstGeom>
            <a:noFill/>
            <a:ln w="9525">
              <a:noFill/>
              <a:miter lim="800000"/>
              <a:headEnd/>
              <a:tailEnd/>
            </a:ln>
            <a:effectLst/>
          </p:spPr>
          <p:txBody>
            <a:bodyPr>
              <a:spAutoFit/>
            </a:bodyPr>
            <a:lstStyle/>
            <a:p>
              <a:pPr algn="ctr" eaLnBrk="1" hangingPunct="1">
                <a:spcBef>
                  <a:spcPct val="50000"/>
                </a:spcBef>
              </a:pPr>
              <a:r>
                <a:rPr lang="en-US" sz="4500" b="1">
                  <a:latin typeface="Arial" charset="0"/>
                </a:rPr>
                <a:t>PARIS</a:t>
              </a:r>
            </a:p>
          </p:txBody>
        </p:sp>
        <p:sp>
          <p:nvSpPr>
            <p:cNvPr id="179208" name="Text Box 8"/>
            <p:cNvSpPr txBox="1">
              <a:spLocks noChangeArrowheads="1"/>
            </p:cNvSpPr>
            <p:nvPr/>
          </p:nvSpPr>
          <p:spPr bwMode="auto">
            <a:xfrm>
              <a:off x="1920" y="2112"/>
              <a:ext cx="2112" cy="490"/>
            </a:xfrm>
            <a:prstGeom prst="rect">
              <a:avLst/>
            </a:prstGeom>
            <a:noFill/>
            <a:ln w="9525">
              <a:noFill/>
              <a:miter lim="800000"/>
              <a:headEnd/>
              <a:tailEnd/>
            </a:ln>
            <a:effectLst/>
          </p:spPr>
          <p:txBody>
            <a:bodyPr>
              <a:spAutoFit/>
            </a:bodyPr>
            <a:lstStyle/>
            <a:p>
              <a:pPr algn="ctr" eaLnBrk="1" hangingPunct="1">
                <a:spcBef>
                  <a:spcPct val="50000"/>
                </a:spcBef>
              </a:pPr>
              <a:r>
                <a:rPr lang="en-US" sz="4500" b="1">
                  <a:latin typeface="Arial" charset="0"/>
                </a:rPr>
                <a:t>IN THE</a:t>
              </a:r>
            </a:p>
          </p:txBody>
        </p:sp>
        <p:sp>
          <p:nvSpPr>
            <p:cNvPr id="179209" name="Text Box 9"/>
            <p:cNvSpPr txBox="1">
              <a:spLocks noChangeArrowheads="1"/>
            </p:cNvSpPr>
            <p:nvPr/>
          </p:nvSpPr>
          <p:spPr bwMode="auto">
            <a:xfrm>
              <a:off x="1536" y="2640"/>
              <a:ext cx="2928" cy="490"/>
            </a:xfrm>
            <a:prstGeom prst="rect">
              <a:avLst/>
            </a:prstGeom>
            <a:noFill/>
            <a:ln w="9525">
              <a:noFill/>
              <a:miter lim="800000"/>
              <a:headEnd/>
              <a:tailEnd/>
            </a:ln>
            <a:effectLst/>
          </p:spPr>
          <p:txBody>
            <a:bodyPr>
              <a:spAutoFit/>
            </a:bodyPr>
            <a:lstStyle/>
            <a:p>
              <a:pPr algn="ctr" eaLnBrk="1" hangingPunct="1">
                <a:spcBef>
                  <a:spcPct val="50000"/>
                </a:spcBef>
              </a:pPr>
              <a:r>
                <a:rPr lang="en-US" sz="4500" b="1">
                  <a:latin typeface="Arial" charset="0"/>
                </a:rPr>
                <a:t>THE SPRING</a:t>
              </a:r>
            </a:p>
          </p:txBody>
        </p:sp>
      </p:gr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4"/>
          <p:cNvSpPr>
            <a:spLocks noChangeShapeType="1"/>
          </p:cNvSpPr>
          <p:nvPr/>
        </p:nvSpPr>
        <p:spPr bwMode="auto">
          <a:xfrm>
            <a:off x="4419600" y="152400"/>
            <a:ext cx="0" cy="647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59" name="Line 5"/>
          <p:cNvSpPr>
            <a:spLocks noChangeShapeType="1"/>
          </p:cNvSpPr>
          <p:nvPr/>
        </p:nvSpPr>
        <p:spPr bwMode="auto">
          <a:xfrm>
            <a:off x="457200" y="1676400"/>
            <a:ext cx="807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0" name="Text Box 6"/>
          <p:cNvSpPr txBox="1">
            <a:spLocks noChangeArrowheads="1"/>
          </p:cNvSpPr>
          <p:nvPr/>
        </p:nvSpPr>
        <p:spPr bwMode="auto">
          <a:xfrm>
            <a:off x="304800" y="304800"/>
            <a:ext cx="381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000"/>
              <a:t>Information Given to Police</a:t>
            </a:r>
          </a:p>
        </p:txBody>
      </p:sp>
      <p:sp>
        <p:nvSpPr>
          <p:cNvPr id="70661" name="Text Box 7"/>
          <p:cNvSpPr txBox="1">
            <a:spLocks noChangeArrowheads="1"/>
          </p:cNvSpPr>
          <p:nvPr/>
        </p:nvSpPr>
        <p:spPr bwMode="auto">
          <a:xfrm>
            <a:off x="4648200" y="228600"/>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000"/>
              <a:t>Information Corroborated by Police</a:t>
            </a:r>
          </a:p>
        </p:txBody>
      </p:sp>
      <p:sp>
        <p:nvSpPr>
          <p:cNvPr id="70662" name="Text Box 8"/>
          <p:cNvSpPr txBox="1">
            <a:spLocks noChangeArrowheads="1"/>
          </p:cNvSpPr>
          <p:nvPr/>
        </p:nvSpPr>
        <p:spPr bwMode="auto">
          <a:xfrm>
            <a:off x="342900" y="1987550"/>
            <a:ext cx="38862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a:t>A - </a:t>
            </a:r>
          </a:p>
          <a:p>
            <a:pPr eaLnBrk="1" hangingPunct="1">
              <a:spcBef>
                <a:spcPct val="50000"/>
              </a:spcBef>
              <a:buFontTx/>
              <a:buNone/>
            </a:pPr>
            <a:r>
              <a:rPr lang="en-US" altLang="en-US" sz="3000"/>
              <a:t>B - </a:t>
            </a:r>
          </a:p>
          <a:p>
            <a:pPr eaLnBrk="1" hangingPunct="1">
              <a:spcBef>
                <a:spcPct val="50000"/>
              </a:spcBef>
              <a:buFontTx/>
              <a:buNone/>
            </a:pPr>
            <a:r>
              <a:rPr lang="en-US" altLang="en-US" sz="3000"/>
              <a:t>C - </a:t>
            </a:r>
          </a:p>
          <a:p>
            <a:pPr eaLnBrk="1" hangingPunct="1">
              <a:spcBef>
                <a:spcPct val="50000"/>
              </a:spcBef>
              <a:buFontTx/>
              <a:buNone/>
            </a:pPr>
            <a:r>
              <a:rPr lang="en-US" altLang="en-US" sz="3000"/>
              <a:t>D - </a:t>
            </a:r>
          </a:p>
          <a:p>
            <a:pPr eaLnBrk="1" hangingPunct="1">
              <a:spcBef>
                <a:spcPct val="50000"/>
              </a:spcBef>
              <a:buFontTx/>
              <a:buNone/>
            </a:pPr>
            <a:r>
              <a:rPr lang="en-US" altLang="en-US" sz="3000"/>
              <a:t>E - </a:t>
            </a:r>
          </a:p>
          <a:p>
            <a:pPr eaLnBrk="1" hangingPunct="1">
              <a:spcBef>
                <a:spcPct val="50000"/>
              </a:spcBef>
              <a:buFontTx/>
              <a:buNone/>
            </a:pPr>
            <a:r>
              <a:rPr lang="en-US" altLang="en-US" sz="3000"/>
              <a:t>F - </a:t>
            </a:r>
          </a:p>
          <a:p>
            <a:pPr eaLnBrk="1" hangingPunct="1">
              <a:spcBef>
                <a:spcPct val="50000"/>
              </a:spcBef>
              <a:buFontTx/>
              <a:buNone/>
            </a:pPr>
            <a:r>
              <a:rPr lang="en-US" altLang="en-US" sz="3000"/>
              <a:t>G -</a:t>
            </a:r>
          </a:p>
        </p:txBody>
      </p:sp>
      <p:sp>
        <p:nvSpPr>
          <p:cNvPr id="70663" name="Rectangle 9"/>
          <p:cNvSpPr>
            <a:spLocks noChangeArrowheads="1"/>
          </p:cNvSpPr>
          <p:nvPr/>
        </p:nvSpPr>
        <p:spPr bwMode="auto">
          <a:xfrm>
            <a:off x="1047750" y="205740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64" name="Rectangle 10"/>
          <p:cNvSpPr>
            <a:spLocks noChangeArrowheads="1"/>
          </p:cNvSpPr>
          <p:nvPr/>
        </p:nvSpPr>
        <p:spPr bwMode="auto">
          <a:xfrm>
            <a:off x="3124200" y="205740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65" name="Rectangle 11"/>
          <p:cNvSpPr>
            <a:spLocks noChangeArrowheads="1"/>
          </p:cNvSpPr>
          <p:nvPr/>
        </p:nvSpPr>
        <p:spPr bwMode="auto">
          <a:xfrm>
            <a:off x="3124200" y="342900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66" name="Rectangle 12"/>
          <p:cNvSpPr>
            <a:spLocks noChangeArrowheads="1"/>
          </p:cNvSpPr>
          <p:nvPr/>
        </p:nvSpPr>
        <p:spPr bwMode="auto">
          <a:xfrm>
            <a:off x="2514600" y="480060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67" name="Rectangle 13"/>
          <p:cNvSpPr>
            <a:spLocks noChangeArrowheads="1"/>
          </p:cNvSpPr>
          <p:nvPr/>
        </p:nvSpPr>
        <p:spPr bwMode="auto">
          <a:xfrm>
            <a:off x="1809750" y="546735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68" name="Rectangle 14"/>
          <p:cNvSpPr>
            <a:spLocks noChangeArrowheads="1"/>
          </p:cNvSpPr>
          <p:nvPr/>
        </p:nvSpPr>
        <p:spPr bwMode="auto">
          <a:xfrm>
            <a:off x="1123950" y="546735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69" name="Rectangle 15"/>
          <p:cNvSpPr>
            <a:spLocks noChangeArrowheads="1"/>
          </p:cNvSpPr>
          <p:nvPr/>
        </p:nvSpPr>
        <p:spPr bwMode="auto">
          <a:xfrm>
            <a:off x="1752600" y="6172200"/>
            <a:ext cx="457200" cy="457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0" name="Oval 16"/>
          <p:cNvSpPr>
            <a:spLocks noChangeArrowheads="1"/>
          </p:cNvSpPr>
          <p:nvPr/>
        </p:nvSpPr>
        <p:spPr bwMode="auto">
          <a:xfrm>
            <a:off x="2438400" y="20574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1" name="Oval 17"/>
          <p:cNvSpPr>
            <a:spLocks noChangeArrowheads="1"/>
          </p:cNvSpPr>
          <p:nvPr/>
        </p:nvSpPr>
        <p:spPr bwMode="auto">
          <a:xfrm>
            <a:off x="3124200" y="27432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2" name="Oval 18"/>
          <p:cNvSpPr>
            <a:spLocks noChangeArrowheads="1"/>
          </p:cNvSpPr>
          <p:nvPr/>
        </p:nvSpPr>
        <p:spPr bwMode="auto">
          <a:xfrm>
            <a:off x="2500313" y="27432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3" name="Oval 19"/>
          <p:cNvSpPr>
            <a:spLocks noChangeArrowheads="1"/>
          </p:cNvSpPr>
          <p:nvPr/>
        </p:nvSpPr>
        <p:spPr bwMode="auto">
          <a:xfrm>
            <a:off x="2438400" y="34290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4" name="Oval 20"/>
          <p:cNvSpPr>
            <a:spLocks noChangeArrowheads="1"/>
          </p:cNvSpPr>
          <p:nvPr/>
        </p:nvSpPr>
        <p:spPr bwMode="auto">
          <a:xfrm>
            <a:off x="1090613" y="34290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5" name="Oval 21"/>
          <p:cNvSpPr>
            <a:spLocks noChangeArrowheads="1"/>
          </p:cNvSpPr>
          <p:nvPr/>
        </p:nvSpPr>
        <p:spPr bwMode="auto">
          <a:xfrm>
            <a:off x="1123950" y="48006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6" name="Oval 22"/>
          <p:cNvSpPr>
            <a:spLocks noChangeArrowheads="1"/>
          </p:cNvSpPr>
          <p:nvPr/>
        </p:nvSpPr>
        <p:spPr bwMode="auto">
          <a:xfrm>
            <a:off x="3200400" y="4800600"/>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7" name="Oval 23"/>
          <p:cNvSpPr>
            <a:spLocks noChangeArrowheads="1"/>
          </p:cNvSpPr>
          <p:nvPr/>
        </p:nvSpPr>
        <p:spPr bwMode="auto">
          <a:xfrm>
            <a:off x="3209925" y="6157913"/>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8" name="Oval 24"/>
          <p:cNvSpPr>
            <a:spLocks noChangeArrowheads="1"/>
          </p:cNvSpPr>
          <p:nvPr/>
        </p:nvSpPr>
        <p:spPr bwMode="auto">
          <a:xfrm>
            <a:off x="1146175" y="6157913"/>
            <a:ext cx="457200" cy="4572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79" name="Oval 29"/>
          <p:cNvSpPr>
            <a:spLocks noChangeArrowheads="1"/>
          </p:cNvSpPr>
          <p:nvPr/>
        </p:nvSpPr>
        <p:spPr bwMode="auto">
          <a:xfrm>
            <a:off x="1676400" y="21336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0" name="Oval 30"/>
          <p:cNvSpPr>
            <a:spLocks noChangeArrowheads="1"/>
          </p:cNvSpPr>
          <p:nvPr/>
        </p:nvSpPr>
        <p:spPr bwMode="auto">
          <a:xfrm>
            <a:off x="1014413" y="2816225"/>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1" name="Oval 31"/>
          <p:cNvSpPr>
            <a:spLocks noChangeArrowheads="1"/>
          </p:cNvSpPr>
          <p:nvPr/>
        </p:nvSpPr>
        <p:spPr bwMode="auto">
          <a:xfrm>
            <a:off x="1752600" y="28194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2" name="Oval 32"/>
          <p:cNvSpPr>
            <a:spLocks noChangeArrowheads="1"/>
          </p:cNvSpPr>
          <p:nvPr/>
        </p:nvSpPr>
        <p:spPr bwMode="auto">
          <a:xfrm>
            <a:off x="1700213" y="35052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3" name="Oval 33"/>
          <p:cNvSpPr>
            <a:spLocks noChangeArrowheads="1"/>
          </p:cNvSpPr>
          <p:nvPr/>
        </p:nvSpPr>
        <p:spPr bwMode="auto">
          <a:xfrm>
            <a:off x="1047750" y="41910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4" name="Oval 34"/>
          <p:cNvSpPr>
            <a:spLocks noChangeArrowheads="1"/>
          </p:cNvSpPr>
          <p:nvPr/>
        </p:nvSpPr>
        <p:spPr bwMode="auto">
          <a:xfrm>
            <a:off x="1757363" y="41910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5" name="Oval 35"/>
          <p:cNvSpPr>
            <a:spLocks noChangeArrowheads="1"/>
          </p:cNvSpPr>
          <p:nvPr/>
        </p:nvSpPr>
        <p:spPr bwMode="auto">
          <a:xfrm>
            <a:off x="2438400" y="4230688"/>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6" name="Oval 36"/>
          <p:cNvSpPr>
            <a:spLocks noChangeArrowheads="1"/>
          </p:cNvSpPr>
          <p:nvPr/>
        </p:nvSpPr>
        <p:spPr bwMode="auto">
          <a:xfrm>
            <a:off x="3124200" y="4217988"/>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7" name="Oval 37"/>
          <p:cNvSpPr>
            <a:spLocks noChangeArrowheads="1"/>
          </p:cNvSpPr>
          <p:nvPr/>
        </p:nvSpPr>
        <p:spPr bwMode="auto">
          <a:xfrm>
            <a:off x="1733550" y="48768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8" name="Oval 38"/>
          <p:cNvSpPr>
            <a:spLocks noChangeArrowheads="1"/>
          </p:cNvSpPr>
          <p:nvPr/>
        </p:nvSpPr>
        <p:spPr bwMode="auto">
          <a:xfrm>
            <a:off x="2438400" y="5562600"/>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89" name="Oval 39"/>
          <p:cNvSpPr>
            <a:spLocks noChangeArrowheads="1"/>
          </p:cNvSpPr>
          <p:nvPr/>
        </p:nvSpPr>
        <p:spPr bwMode="auto">
          <a:xfrm>
            <a:off x="3133725" y="5572125"/>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sp>
        <p:nvSpPr>
          <p:cNvPr id="70690" name="Oval 40"/>
          <p:cNvSpPr>
            <a:spLocks noChangeArrowheads="1"/>
          </p:cNvSpPr>
          <p:nvPr/>
        </p:nvSpPr>
        <p:spPr bwMode="auto">
          <a:xfrm>
            <a:off x="2424113" y="6245225"/>
            <a:ext cx="609600" cy="304800"/>
          </a:xfrm>
          <a:prstGeom prst="ellipse">
            <a:avLst/>
          </a:prstGeom>
          <a:solidFill>
            <a:srgbClr val="008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Bookshelf Symbol 3" pitchFamily="18" charset="2"/>
            </a:endParaRPr>
          </a:p>
        </p:txBody>
      </p:sp>
      <p:pic>
        <p:nvPicPr>
          <p:cNvPr id="70691" name="Picture 41"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25" y="2895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2" name="Picture 48"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25" y="54864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3" name="Picture 49"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5052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4" name="Picture 50"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1148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5" name="Picture 51"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25" y="4800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6" name="Picture 52"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25" y="60960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7" name="Picture 53" descr="MCj04347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133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66359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sz="half" idx="1"/>
          </p:nvPr>
        </p:nvSpPr>
        <p:spPr>
          <a:xfrm>
            <a:off x="457200" y="838200"/>
            <a:ext cx="7696200" cy="1600200"/>
          </a:xfrm>
        </p:spPr>
        <p:txBody>
          <a:bodyPr/>
          <a:lstStyle/>
          <a:p>
            <a:pPr eaLnBrk="1" hangingPunct="1">
              <a:buFontTx/>
              <a:buNone/>
            </a:pPr>
            <a:r>
              <a:rPr lang="en-US" altLang="en-US" sz="2400" smtClean="0"/>
              <a:t>Paramount in all of these assessments is what I call the three areas of probability.  These areas must be addressed and questions answered to compliment the officer’s theory of probable cause.</a:t>
            </a:r>
          </a:p>
        </p:txBody>
      </p:sp>
      <p:grpSp>
        <p:nvGrpSpPr>
          <p:cNvPr id="71683" name="Group 8"/>
          <p:cNvGrpSpPr>
            <a:grpSpLocks noChangeAspect="1"/>
          </p:cNvGrpSpPr>
          <p:nvPr/>
        </p:nvGrpSpPr>
        <p:grpSpPr bwMode="auto">
          <a:xfrm>
            <a:off x="1295400" y="1568450"/>
            <a:ext cx="5937250" cy="5257800"/>
            <a:chOff x="816" y="316"/>
            <a:chExt cx="3740" cy="3312"/>
          </a:xfrm>
        </p:grpSpPr>
        <p:sp>
          <p:nvSpPr>
            <p:cNvPr id="71684" name="AutoShape 9"/>
            <p:cNvSpPr>
              <a:spLocks noChangeAspect="1" noChangeArrowheads="1" noTextEdit="1"/>
            </p:cNvSpPr>
            <p:nvPr/>
          </p:nvSpPr>
          <p:spPr bwMode="auto">
            <a:xfrm>
              <a:off x="860" y="316"/>
              <a:ext cx="3696"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5" name="Rectangle 10"/>
            <p:cNvSpPr>
              <a:spLocks noChangeArrowheads="1"/>
            </p:cNvSpPr>
            <p:nvPr/>
          </p:nvSpPr>
          <p:spPr bwMode="auto">
            <a:xfrm>
              <a:off x="1087" y="1709"/>
              <a:ext cx="2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The</a:t>
              </a:r>
              <a:endParaRPr lang="en-US" altLang="en-US" sz="1800"/>
            </a:p>
          </p:txBody>
        </p:sp>
        <p:sp>
          <p:nvSpPr>
            <p:cNvPr id="71686" name="Rectangle 11"/>
            <p:cNvSpPr>
              <a:spLocks noChangeArrowheads="1"/>
            </p:cNvSpPr>
            <p:nvPr/>
          </p:nvSpPr>
          <p:spPr bwMode="auto">
            <a:xfrm>
              <a:off x="903" y="1872"/>
              <a:ext cx="7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Particular</a:t>
              </a:r>
              <a:endParaRPr lang="en-US" altLang="en-US" sz="1800"/>
            </a:p>
          </p:txBody>
        </p:sp>
        <p:sp>
          <p:nvSpPr>
            <p:cNvPr id="71687" name="Rectangle 12"/>
            <p:cNvSpPr>
              <a:spLocks noChangeArrowheads="1"/>
            </p:cNvSpPr>
            <p:nvPr/>
          </p:nvSpPr>
          <p:spPr bwMode="auto">
            <a:xfrm>
              <a:off x="1057" y="2023"/>
              <a:ext cx="40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Items</a:t>
              </a:r>
              <a:endParaRPr lang="en-US" altLang="en-US" sz="1800"/>
            </a:p>
          </p:txBody>
        </p:sp>
        <p:sp>
          <p:nvSpPr>
            <p:cNvPr id="71688" name="Freeform 13"/>
            <p:cNvSpPr>
              <a:spLocks/>
            </p:cNvSpPr>
            <p:nvPr/>
          </p:nvSpPr>
          <p:spPr bwMode="auto">
            <a:xfrm>
              <a:off x="816" y="1600"/>
              <a:ext cx="797" cy="715"/>
            </a:xfrm>
            <a:custGeom>
              <a:avLst/>
              <a:gdLst>
                <a:gd name="T0" fmla="*/ 686 w 797"/>
                <a:gd name="T1" fmla="*/ 606 h 715"/>
                <a:gd name="T2" fmla="*/ 723 w 797"/>
                <a:gd name="T3" fmla="*/ 565 h 715"/>
                <a:gd name="T4" fmla="*/ 754 w 797"/>
                <a:gd name="T5" fmla="*/ 520 h 715"/>
                <a:gd name="T6" fmla="*/ 776 w 797"/>
                <a:gd name="T7" fmla="*/ 472 h 715"/>
                <a:gd name="T8" fmla="*/ 791 w 797"/>
                <a:gd name="T9" fmla="*/ 420 h 715"/>
                <a:gd name="T10" fmla="*/ 797 w 797"/>
                <a:gd name="T11" fmla="*/ 368 h 715"/>
                <a:gd name="T12" fmla="*/ 795 w 797"/>
                <a:gd name="T13" fmla="*/ 316 h 715"/>
                <a:gd name="T14" fmla="*/ 784 w 797"/>
                <a:gd name="T15" fmla="*/ 265 h 715"/>
                <a:gd name="T16" fmla="*/ 764 w 797"/>
                <a:gd name="T17" fmla="*/ 215 h 715"/>
                <a:gd name="T18" fmla="*/ 737 w 797"/>
                <a:gd name="T19" fmla="*/ 168 h 715"/>
                <a:gd name="T20" fmla="*/ 702 w 797"/>
                <a:gd name="T21" fmla="*/ 125 h 715"/>
                <a:gd name="T22" fmla="*/ 662 w 797"/>
                <a:gd name="T23" fmla="*/ 89 h 715"/>
                <a:gd name="T24" fmla="*/ 615 w 797"/>
                <a:gd name="T25" fmla="*/ 57 h 715"/>
                <a:gd name="T26" fmla="*/ 563 w 797"/>
                <a:gd name="T27" fmla="*/ 32 h 715"/>
                <a:gd name="T28" fmla="*/ 508 w 797"/>
                <a:gd name="T29" fmla="*/ 14 h 715"/>
                <a:gd name="T30" fmla="*/ 451 w 797"/>
                <a:gd name="T31" fmla="*/ 3 h 715"/>
                <a:gd name="T32" fmla="*/ 392 w 797"/>
                <a:gd name="T33" fmla="*/ 0 h 715"/>
                <a:gd name="T34" fmla="*/ 334 w 797"/>
                <a:gd name="T35" fmla="*/ 5 h 715"/>
                <a:gd name="T36" fmla="*/ 276 w 797"/>
                <a:gd name="T37" fmla="*/ 17 h 715"/>
                <a:gd name="T38" fmla="*/ 222 w 797"/>
                <a:gd name="T39" fmla="*/ 37 h 715"/>
                <a:gd name="T40" fmla="*/ 171 w 797"/>
                <a:gd name="T41" fmla="*/ 64 h 715"/>
                <a:gd name="T42" fmla="*/ 126 w 797"/>
                <a:gd name="T43" fmla="*/ 96 h 715"/>
                <a:gd name="T44" fmla="*/ 86 w 797"/>
                <a:gd name="T45" fmla="*/ 134 h 715"/>
                <a:gd name="T46" fmla="*/ 53 w 797"/>
                <a:gd name="T47" fmla="*/ 178 h 715"/>
                <a:gd name="T48" fmla="*/ 27 w 797"/>
                <a:gd name="T49" fmla="*/ 226 h 715"/>
                <a:gd name="T50" fmla="*/ 10 w 797"/>
                <a:gd name="T51" fmla="*/ 276 h 715"/>
                <a:gd name="T52" fmla="*/ 1 w 797"/>
                <a:gd name="T53" fmla="*/ 327 h 715"/>
                <a:gd name="T54" fmla="*/ 0 w 797"/>
                <a:gd name="T55" fmla="*/ 379 h 715"/>
                <a:gd name="T56" fmla="*/ 9 w 797"/>
                <a:gd name="T57" fmla="*/ 432 h 715"/>
                <a:gd name="T58" fmla="*/ 25 w 797"/>
                <a:gd name="T59" fmla="*/ 482 h 715"/>
                <a:gd name="T60" fmla="*/ 49 w 797"/>
                <a:gd name="T61" fmla="*/ 531 h 715"/>
                <a:gd name="T62" fmla="*/ 81 w 797"/>
                <a:gd name="T63" fmla="*/ 574 h 715"/>
                <a:gd name="T64" fmla="*/ 120 w 797"/>
                <a:gd name="T65" fmla="*/ 613 h 715"/>
                <a:gd name="T66" fmla="*/ 165 w 797"/>
                <a:gd name="T67" fmla="*/ 648 h 715"/>
                <a:gd name="T68" fmla="*/ 214 w 797"/>
                <a:gd name="T69" fmla="*/ 675 h 715"/>
                <a:gd name="T70" fmla="*/ 269 w 797"/>
                <a:gd name="T71" fmla="*/ 695 h 715"/>
                <a:gd name="T72" fmla="*/ 325 w 797"/>
                <a:gd name="T73" fmla="*/ 708 h 715"/>
                <a:gd name="T74" fmla="*/ 383 w 797"/>
                <a:gd name="T75" fmla="*/ 715 h 715"/>
                <a:gd name="T76" fmla="*/ 442 w 797"/>
                <a:gd name="T77" fmla="*/ 713 h 715"/>
                <a:gd name="T78" fmla="*/ 500 w 797"/>
                <a:gd name="T79" fmla="*/ 703 h 715"/>
                <a:gd name="T80" fmla="*/ 556 w 797"/>
                <a:gd name="T81" fmla="*/ 686 h 715"/>
                <a:gd name="T82" fmla="*/ 607 w 797"/>
                <a:gd name="T83" fmla="*/ 662 h 715"/>
                <a:gd name="T84" fmla="*/ 654 w 797"/>
                <a:gd name="T85" fmla="*/ 631 h 715"/>
                <a:gd name="T86" fmla="*/ 686 w 797"/>
                <a:gd name="T87" fmla="*/ 606 h 7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7"/>
                <a:gd name="T133" fmla="*/ 0 h 715"/>
                <a:gd name="T134" fmla="*/ 797 w 797"/>
                <a:gd name="T135" fmla="*/ 715 h 7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7" h="715">
                  <a:moveTo>
                    <a:pt x="686" y="606"/>
                  </a:moveTo>
                  <a:lnTo>
                    <a:pt x="723" y="565"/>
                  </a:lnTo>
                  <a:lnTo>
                    <a:pt x="754" y="520"/>
                  </a:lnTo>
                  <a:lnTo>
                    <a:pt x="776" y="472"/>
                  </a:lnTo>
                  <a:lnTo>
                    <a:pt x="791" y="420"/>
                  </a:lnTo>
                  <a:lnTo>
                    <a:pt x="797" y="368"/>
                  </a:lnTo>
                  <a:lnTo>
                    <a:pt x="795" y="316"/>
                  </a:lnTo>
                  <a:lnTo>
                    <a:pt x="784" y="265"/>
                  </a:lnTo>
                  <a:lnTo>
                    <a:pt x="764" y="215"/>
                  </a:lnTo>
                  <a:lnTo>
                    <a:pt x="737" y="168"/>
                  </a:lnTo>
                  <a:lnTo>
                    <a:pt x="702" y="125"/>
                  </a:lnTo>
                  <a:lnTo>
                    <a:pt x="662" y="89"/>
                  </a:lnTo>
                  <a:lnTo>
                    <a:pt x="615" y="57"/>
                  </a:lnTo>
                  <a:lnTo>
                    <a:pt x="563" y="32"/>
                  </a:lnTo>
                  <a:lnTo>
                    <a:pt x="508" y="14"/>
                  </a:lnTo>
                  <a:lnTo>
                    <a:pt x="451" y="3"/>
                  </a:lnTo>
                  <a:lnTo>
                    <a:pt x="392" y="0"/>
                  </a:lnTo>
                  <a:lnTo>
                    <a:pt x="334" y="5"/>
                  </a:lnTo>
                  <a:lnTo>
                    <a:pt x="276" y="17"/>
                  </a:lnTo>
                  <a:lnTo>
                    <a:pt x="222" y="37"/>
                  </a:lnTo>
                  <a:lnTo>
                    <a:pt x="171" y="64"/>
                  </a:lnTo>
                  <a:lnTo>
                    <a:pt x="126" y="96"/>
                  </a:lnTo>
                  <a:lnTo>
                    <a:pt x="86" y="134"/>
                  </a:lnTo>
                  <a:lnTo>
                    <a:pt x="53" y="178"/>
                  </a:lnTo>
                  <a:lnTo>
                    <a:pt x="27" y="226"/>
                  </a:lnTo>
                  <a:lnTo>
                    <a:pt x="10" y="276"/>
                  </a:lnTo>
                  <a:lnTo>
                    <a:pt x="1" y="327"/>
                  </a:lnTo>
                  <a:lnTo>
                    <a:pt x="0" y="379"/>
                  </a:lnTo>
                  <a:lnTo>
                    <a:pt x="9" y="432"/>
                  </a:lnTo>
                  <a:lnTo>
                    <a:pt x="25" y="482"/>
                  </a:lnTo>
                  <a:lnTo>
                    <a:pt x="49" y="531"/>
                  </a:lnTo>
                  <a:lnTo>
                    <a:pt x="81" y="574"/>
                  </a:lnTo>
                  <a:lnTo>
                    <a:pt x="120" y="613"/>
                  </a:lnTo>
                  <a:lnTo>
                    <a:pt x="165" y="648"/>
                  </a:lnTo>
                  <a:lnTo>
                    <a:pt x="214" y="675"/>
                  </a:lnTo>
                  <a:lnTo>
                    <a:pt x="269" y="695"/>
                  </a:lnTo>
                  <a:lnTo>
                    <a:pt x="325" y="708"/>
                  </a:lnTo>
                  <a:lnTo>
                    <a:pt x="383" y="715"/>
                  </a:lnTo>
                  <a:lnTo>
                    <a:pt x="442" y="713"/>
                  </a:lnTo>
                  <a:lnTo>
                    <a:pt x="500" y="703"/>
                  </a:lnTo>
                  <a:lnTo>
                    <a:pt x="556" y="686"/>
                  </a:lnTo>
                  <a:lnTo>
                    <a:pt x="607" y="662"/>
                  </a:lnTo>
                  <a:lnTo>
                    <a:pt x="654" y="631"/>
                  </a:lnTo>
                  <a:lnTo>
                    <a:pt x="686" y="606"/>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9" name="Freeform 14"/>
            <p:cNvSpPr>
              <a:spLocks/>
            </p:cNvSpPr>
            <p:nvPr/>
          </p:nvSpPr>
          <p:spPr bwMode="auto">
            <a:xfrm>
              <a:off x="2292" y="1572"/>
              <a:ext cx="797" cy="714"/>
            </a:xfrm>
            <a:custGeom>
              <a:avLst/>
              <a:gdLst>
                <a:gd name="T0" fmla="*/ 686 w 797"/>
                <a:gd name="T1" fmla="*/ 605 h 714"/>
                <a:gd name="T2" fmla="*/ 723 w 797"/>
                <a:gd name="T3" fmla="*/ 565 h 714"/>
                <a:gd name="T4" fmla="*/ 754 w 797"/>
                <a:gd name="T5" fmla="*/ 520 h 714"/>
                <a:gd name="T6" fmla="*/ 776 w 797"/>
                <a:gd name="T7" fmla="*/ 471 h 714"/>
                <a:gd name="T8" fmla="*/ 791 w 797"/>
                <a:gd name="T9" fmla="*/ 421 h 714"/>
                <a:gd name="T10" fmla="*/ 797 w 797"/>
                <a:gd name="T11" fmla="*/ 369 h 714"/>
                <a:gd name="T12" fmla="*/ 795 w 797"/>
                <a:gd name="T13" fmla="*/ 316 h 714"/>
                <a:gd name="T14" fmla="*/ 783 w 797"/>
                <a:gd name="T15" fmla="*/ 265 h 714"/>
                <a:gd name="T16" fmla="*/ 764 w 797"/>
                <a:gd name="T17" fmla="*/ 215 h 714"/>
                <a:gd name="T18" fmla="*/ 737 w 797"/>
                <a:gd name="T19" fmla="*/ 169 h 714"/>
                <a:gd name="T20" fmla="*/ 702 w 797"/>
                <a:gd name="T21" fmla="*/ 126 h 714"/>
                <a:gd name="T22" fmla="*/ 662 w 797"/>
                <a:gd name="T23" fmla="*/ 88 h 714"/>
                <a:gd name="T24" fmla="*/ 615 w 797"/>
                <a:gd name="T25" fmla="*/ 57 h 714"/>
                <a:gd name="T26" fmla="*/ 563 w 797"/>
                <a:gd name="T27" fmla="*/ 32 h 714"/>
                <a:gd name="T28" fmla="*/ 508 w 797"/>
                <a:gd name="T29" fmla="*/ 14 h 714"/>
                <a:gd name="T30" fmla="*/ 451 w 797"/>
                <a:gd name="T31" fmla="*/ 3 h 714"/>
                <a:gd name="T32" fmla="*/ 392 w 797"/>
                <a:gd name="T33" fmla="*/ 0 h 714"/>
                <a:gd name="T34" fmla="*/ 334 w 797"/>
                <a:gd name="T35" fmla="*/ 4 h 714"/>
                <a:gd name="T36" fmla="*/ 277 w 797"/>
                <a:gd name="T37" fmla="*/ 18 h 714"/>
                <a:gd name="T38" fmla="*/ 222 w 797"/>
                <a:gd name="T39" fmla="*/ 36 h 714"/>
                <a:gd name="T40" fmla="*/ 171 w 797"/>
                <a:gd name="T41" fmla="*/ 63 h 714"/>
                <a:gd name="T42" fmla="*/ 126 w 797"/>
                <a:gd name="T43" fmla="*/ 96 h 714"/>
                <a:gd name="T44" fmla="*/ 86 w 797"/>
                <a:gd name="T45" fmla="*/ 135 h 714"/>
                <a:gd name="T46" fmla="*/ 53 w 797"/>
                <a:gd name="T47" fmla="*/ 178 h 714"/>
                <a:gd name="T48" fmla="*/ 28 w 797"/>
                <a:gd name="T49" fmla="*/ 225 h 714"/>
                <a:gd name="T50" fmla="*/ 10 w 797"/>
                <a:gd name="T51" fmla="*/ 276 h 714"/>
                <a:gd name="T52" fmla="*/ 1 w 797"/>
                <a:gd name="T53" fmla="*/ 328 h 714"/>
                <a:gd name="T54" fmla="*/ 0 w 797"/>
                <a:gd name="T55" fmla="*/ 380 h 714"/>
                <a:gd name="T56" fmla="*/ 9 w 797"/>
                <a:gd name="T57" fmla="*/ 432 h 714"/>
                <a:gd name="T58" fmla="*/ 25 w 797"/>
                <a:gd name="T59" fmla="*/ 482 h 714"/>
                <a:gd name="T60" fmla="*/ 49 w 797"/>
                <a:gd name="T61" fmla="*/ 530 h 714"/>
                <a:gd name="T62" fmla="*/ 81 w 797"/>
                <a:gd name="T63" fmla="*/ 574 h 714"/>
                <a:gd name="T64" fmla="*/ 119 w 797"/>
                <a:gd name="T65" fmla="*/ 614 h 714"/>
                <a:gd name="T66" fmla="*/ 165 w 797"/>
                <a:gd name="T67" fmla="*/ 647 h 714"/>
                <a:gd name="T68" fmla="*/ 214 w 797"/>
                <a:gd name="T69" fmla="*/ 674 h 714"/>
                <a:gd name="T70" fmla="*/ 269 w 797"/>
                <a:gd name="T71" fmla="*/ 695 h 714"/>
                <a:gd name="T72" fmla="*/ 325 w 797"/>
                <a:gd name="T73" fmla="*/ 709 h 714"/>
                <a:gd name="T74" fmla="*/ 383 w 797"/>
                <a:gd name="T75" fmla="*/ 714 h 714"/>
                <a:gd name="T76" fmla="*/ 442 w 797"/>
                <a:gd name="T77" fmla="*/ 713 h 714"/>
                <a:gd name="T78" fmla="*/ 500 w 797"/>
                <a:gd name="T79" fmla="*/ 703 h 714"/>
                <a:gd name="T80" fmla="*/ 556 w 797"/>
                <a:gd name="T81" fmla="*/ 687 h 714"/>
                <a:gd name="T82" fmla="*/ 607 w 797"/>
                <a:gd name="T83" fmla="*/ 662 h 714"/>
                <a:gd name="T84" fmla="*/ 655 w 797"/>
                <a:gd name="T85" fmla="*/ 631 h 714"/>
                <a:gd name="T86" fmla="*/ 686 w 797"/>
                <a:gd name="T87" fmla="*/ 605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7"/>
                <a:gd name="T133" fmla="*/ 0 h 714"/>
                <a:gd name="T134" fmla="*/ 797 w 797"/>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7" h="714">
                  <a:moveTo>
                    <a:pt x="686" y="605"/>
                  </a:moveTo>
                  <a:lnTo>
                    <a:pt x="723" y="565"/>
                  </a:lnTo>
                  <a:lnTo>
                    <a:pt x="754" y="520"/>
                  </a:lnTo>
                  <a:lnTo>
                    <a:pt x="776" y="471"/>
                  </a:lnTo>
                  <a:lnTo>
                    <a:pt x="791" y="421"/>
                  </a:lnTo>
                  <a:lnTo>
                    <a:pt x="797" y="369"/>
                  </a:lnTo>
                  <a:lnTo>
                    <a:pt x="795" y="316"/>
                  </a:lnTo>
                  <a:lnTo>
                    <a:pt x="783" y="265"/>
                  </a:lnTo>
                  <a:lnTo>
                    <a:pt x="764" y="215"/>
                  </a:lnTo>
                  <a:lnTo>
                    <a:pt x="737" y="169"/>
                  </a:lnTo>
                  <a:lnTo>
                    <a:pt x="702" y="126"/>
                  </a:lnTo>
                  <a:lnTo>
                    <a:pt x="662" y="88"/>
                  </a:lnTo>
                  <a:lnTo>
                    <a:pt x="615" y="57"/>
                  </a:lnTo>
                  <a:lnTo>
                    <a:pt x="563" y="32"/>
                  </a:lnTo>
                  <a:lnTo>
                    <a:pt x="508" y="14"/>
                  </a:lnTo>
                  <a:lnTo>
                    <a:pt x="451" y="3"/>
                  </a:lnTo>
                  <a:lnTo>
                    <a:pt x="392" y="0"/>
                  </a:lnTo>
                  <a:lnTo>
                    <a:pt x="334" y="4"/>
                  </a:lnTo>
                  <a:lnTo>
                    <a:pt x="277" y="18"/>
                  </a:lnTo>
                  <a:lnTo>
                    <a:pt x="222" y="36"/>
                  </a:lnTo>
                  <a:lnTo>
                    <a:pt x="171" y="63"/>
                  </a:lnTo>
                  <a:lnTo>
                    <a:pt x="126" y="96"/>
                  </a:lnTo>
                  <a:lnTo>
                    <a:pt x="86" y="135"/>
                  </a:lnTo>
                  <a:lnTo>
                    <a:pt x="53" y="178"/>
                  </a:lnTo>
                  <a:lnTo>
                    <a:pt x="28" y="225"/>
                  </a:lnTo>
                  <a:lnTo>
                    <a:pt x="10" y="276"/>
                  </a:lnTo>
                  <a:lnTo>
                    <a:pt x="1" y="328"/>
                  </a:lnTo>
                  <a:lnTo>
                    <a:pt x="0" y="380"/>
                  </a:lnTo>
                  <a:lnTo>
                    <a:pt x="9" y="432"/>
                  </a:lnTo>
                  <a:lnTo>
                    <a:pt x="25" y="482"/>
                  </a:lnTo>
                  <a:lnTo>
                    <a:pt x="49" y="530"/>
                  </a:lnTo>
                  <a:lnTo>
                    <a:pt x="81" y="574"/>
                  </a:lnTo>
                  <a:lnTo>
                    <a:pt x="119" y="614"/>
                  </a:lnTo>
                  <a:lnTo>
                    <a:pt x="165" y="647"/>
                  </a:lnTo>
                  <a:lnTo>
                    <a:pt x="214" y="674"/>
                  </a:lnTo>
                  <a:lnTo>
                    <a:pt x="269" y="695"/>
                  </a:lnTo>
                  <a:lnTo>
                    <a:pt x="325" y="709"/>
                  </a:lnTo>
                  <a:lnTo>
                    <a:pt x="383" y="714"/>
                  </a:lnTo>
                  <a:lnTo>
                    <a:pt x="442" y="713"/>
                  </a:lnTo>
                  <a:lnTo>
                    <a:pt x="500" y="703"/>
                  </a:lnTo>
                  <a:lnTo>
                    <a:pt x="556" y="687"/>
                  </a:lnTo>
                  <a:lnTo>
                    <a:pt x="607" y="662"/>
                  </a:lnTo>
                  <a:lnTo>
                    <a:pt x="655" y="631"/>
                  </a:lnTo>
                  <a:lnTo>
                    <a:pt x="686" y="605"/>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0" name="Freeform 15"/>
            <p:cNvSpPr>
              <a:spLocks/>
            </p:cNvSpPr>
            <p:nvPr/>
          </p:nvSpPr>
          <p:spPr bwMode="auto">
            <a:xfrm>
              <a:off x="3715" y="1572"/>
              <a:ext cx="796" cy="714"/>
            </a:xfrm>
            <a:custGeom>
              <a:avLst/>
              <a:gdLst>
                <a:gd name="T0" fmla="*/ 685 w 796"/>
                <a:gd name="T1" fmla="*/ 605 h 714"/>
                <a:gd name="T2" fmla="*/ 722 w 796"/>
                <a:gd name="T3" fmla="*/ 565 h 714"/>
                <a:gd name="T4" fmla="*/ 753 w 796"/>
                <a:gd name="T5" fmla="*/ 520 h 714"/>
                <a:gd name="T6" fmla="*/ 776 w 796"/>
                <a:gd name="T7" fmla="*/ 471 h 714"/>
                <a:gd name="T8" fmla="*/ 790 w 796"/>
                <a:gd name="T9" fmla="*/ 421 h 714"/>
                <a:gd name="T10" fmla="*/ 796 w 796"/>
                <a:gd name="T11" fmla="*/ 369 h 714"/>
                <a:gd name="T12" fmla="*/ 793 w 796"/>
                <a:gd name="T13" fmla="*/ 316 h 714"/>
                <a:gd name="T14" fmla="*/ 782 w 796"/>
                <a:gd name="T15" fmla="*/ 265 h 714"/>
                <a:gd name="T16" fmla="*/ 764 w 796"/>
                <a:gd name="T17" fmla="*/ 215 h 714"/>
                <a:gd name="T18" fmla="*/ 737 w 796"/>
                <a:gd name="T19" fmla="*/ 169 h 714"/>
                <a:gd name="T20" fmla="*/ 701 w 796"/>
                <a:gd name="T21" fmla="*/ 126 h 714"/>
                <a:gd name="T22" fmla="*/ 660 w 796"/>
                <a:gd name="T23" fmla="*/ 88 h 714"/>
                <a:gd name="T24" fmla="*/ 613 w 796"/>
                <a:gd name="T25" fmla="*/ 57 h 714"/>
                <a:gd name="T26" fmla="*/ 562 w 796"/>
                <a:gd name="T27" fmla="*/ 32 h 714"/>
                <a:gd name="T28" fmla="*/ 507 w 796"/>
                <a:gd name="T29" fmla="*/ 14 h 714"/>
                <a:gd name="T30" fmla="*/ 450 w 796"/>
                <a:gd name="T31" fmla="*/ 3 h 714"/>
                <a:gd name="T32" fmla="*/ 392 w 796"/>
                <a:gd name="T33" fmla="*/ 0 h 714"/>
                <a:gd name="T34" fmla="*/ 333 w 796"/>
                <a:gd name="T35" fmla="*/ 4 h 714"/>
                <a:gd name="T36" fmla="*/ 276 w 796"/>
                <a:gd name="T37" fmla="*/ 18 h 714"/>
                <a:gd name="T38" fmla="*/ 222 w 796"/>
                <a:gd name="T39" fmla="*/ 36 h 714"/>
                <a:gd name="T40" fmla="*/ 171 w 796"/>
                <a:gd name="T41" fmla="*/ 63 h 714"/>
                <a:gd name="T42" fmla="*/ 126 w 796"/>
                <a:gd name="T43" fmla="*/ 96 h 714"/>
                <a:gd name="T44" fmla="*/ 85 w 796"/>
                <a:gd name="T45" fmla="*/ 135 h 714"/>
                <a:gd name="T46" fmla="*/ 53 w 796"/>
                <a:gd name="T47" fmla="*/ 178 h 714"/>
                <a:gd name="T48" fmla="*/ 27 w 796"/>
                <a:gd name="T49" fmla="*/ 225 h 714"/>
                <a:gd name="T50" fmla="*/ 10 w 796"/>
                <a:gd name="T51" fmla="*/ 276 h 714"/>
                <a:gd name="T52" fmla="*/ 0 w 796"/>
                <a:gd name="T53" fmla="*/ 328 h 714"/>
                <a:gd name="T54" fmla="*/ 0 w 796"/>
                <a:gd name="T55" fmla="*/ 380 h 714"/>
                <a:gd name="T56" fmla="*/ 7 w 796"/>
                <a:gd name="T57" fmla="*/ 432 h 714"/>
                <a:gd name="T58" fmla="*/ 23 w 796"/>
                <a:gd name="T59" fmla="*/ 482 h 714"/>
                <a:gd name="T60" fmla="*/ 48 w 796"/>
                <a:gd name="T61" fmla="*/ 530 h 714"/>
                <a:gd name="T62" fmla="*/ 80 w 796"/>
                <a:gd name="T63" fmla="*/ 574 h 714"/>
                <a:gd name="T64" fmla="*/ 119 w 796"/>
                <a:gd name="T65" fmla="*/ 614 h 714"/>
                <a:gd name="T66" fmla="*/ 164 w 796"/>
                <a:gd name="T67" fmla="*/ 647 h 714"/>
                <a:gd name="T68" fmla="*/ 214 w 796"/>
                <a:gd name="T69" fmla="*/ 674 h 714"/>
                <a:gd name="T70" fmla="*/ 267 w 796"/>
                <a:gd name="T71" fmla="*/ 695 h 714"/>
                <a:gd name="T72" fmla="*/ 324 w 796"/>
                <a:gd name="T73" fmla="*/ 709 h 714"/>
                <a:gd name="T74" fmla="*/ 383 w 796"/>
                <a:gd name="T75" fmla="*/ 714 h 714"/>
                <a:gd name="T76" fmla="*/ 441 w 796"/>
                <a:gd name="T77" fmla="*/ 713 h 714"/>
                <a:gd name="T78" fmla="*/ 499 w 796"/>
                <a:gd name="T79" fmla="*/ 703 h 714"/>
                <a:gd name="T80" fmla="*/ 554 w 796"/>
                <a:gd name="T81" fmla="*/ 687 h 714"/>
                <a:gd name="T82" fmla="*/ 606 w 796"/>
                <a:gd name="T83" fmla="*/ 662 h 714"/>
                <a:gd name="T84" fmla="*/ 654 w 796"/>
                <a:gd name="T85" fmla="*/ 631 h 714"/>
                <a:gd name="T86" fmla="*/ 685 w 796"/>
                <a:gd name="T87" fmla="*/ 605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6"/>
                <a:gd name="T133" fmla="*/ 0 h 714"/>
                <a:gd name="T134" fmla="*/ 796 w 796"/>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6" h="714">
                  <a:moveTo>
                    <a:pt x="685" y="605"/>
                  </a:moveTo>
                  <a:lnTo>
                    <a:pt x="722" y="565"/>
                  </a:lnTo>
                  <a:lnTo>
                    <a:pt x="753" y="520"/>
                  </a:lnTo>
                  <a:lnTo>
                    <a:pt x="776" y="471"/>
                  </a:lnTo>
                  <a:lnTo>
                    <a:pt x="790" y="421"/>
                  </a:lnTo>
                  <a:lnTo>
                    <a:pt x="796" y="369"/>
                  </a:lnTo>
                  <a:lnTo>
                    <a:pt x="793" y="316"/>
                  </a:lnTo>
                  <a:lnTo>
                    <a:pt x="782" y="265"/>
                  </a:lnTo>
                  <a:lnTo>
                    <a:pt x="764" y="215"/>
                  </a:lnTo>
                  <a:lnTo>
                    <a:pt x="737" y="169"/>
                  </a:lnTo>
                  <a:lnTo>
                    <a:pt x="701" y="126"/>
                  </a:lnTo>
                  <a:lnTo>
                    <a:pt x="660" y="88"/>
                  </a:lnTo>
                  <a:lnTo>
                    <a:pt x="613" y="57"/>
                  </a:lnTo>
                  <a:lnTo>
                    <a:pt x="562" y="32"/>
                  </a:lnTo>
                  <a:lnTo>
                    <a:pt x="507" y="14"/>
                  </a:lnTo>
                  <a:lnTo>
                    <a:pt x="450" y="3"/>
                  </a:lnTo>
                  <a:lnTo>
                    <a:pt x="392" y="0"/>
                  </a:lnTo>
                  <a:lnTo>
                    <a:pt x="333" y="4"/>
                  </a:lnTo>
                  <a:lnTo>
                    <a:pt x="276" y="18"/>
                  </a:lnTo>
                  <a:lnTo>
                    <a:pt x="222" y="36"/>
                  </a:lnTo>
                  <a:lnTo>
                    <a:pt x="171" y="63"/>
                  </a:lnTo>
                  <a:lnTo>
                    <a:pt x="126" y="96"/>
                  </a:lnTo>
                  <a:lnTo>
                    <a:pt x="85" y="135"/>
                  </a:lnTo>
                  <a:lnTo>
                    <a:pt x="53" y="178"/>
                  </a:lnTo>
                  <a:lnTo>
                    <a:pt x="27" y="225"/>
                  </a:lnTo>
                  <a:lnTo>
                    <a:pt x="10" y="276"/>
                  </a:lnTo>
                  <a:lnTo>
                    <a:pt x="0" y="328"/>
                  </a:lnTo>
                  <a:lnTo>
                    <a:pt x="0" y="380"/>
                  </a:lnTo>
                  <a:lnTo>
                    <a:pt x="7" y="432"/>
                  </a:lnTo>
                  <a:lnTo>
                    <a:pt x="23" y="482"/>
                  </a:lnTo>
                  <a:lnTo>
                    <a:pt x="48" y="530"/>
                  </a:lnTo>
                  <a:lnTo>
                    <a:pt x="80" y="574"/>
                  </a:lnTo>
                  <a:lnTo>
                    <a:pt x="119" y="614"/>
                  </a:lnTo>
                  <a:lnTo>
                    <a:pt x="164" y="647"/>
                  </a:lnTo>
                  <a:lnTo>
                    <a:pt x="214" y="674"/>
                  </a:lnTo>
                  <a:lnTo>
                    <a:pt x="267" y="695"/>
                  </a:lnTo>
                  <a:lnTo>
                    <a:pt x="324" y="709"/>
                  </a:lnTo>
                  <a:lnTo>
                    <a:pt x="383" y="714"/>
                  </a:lnTo>
                  <a:lnTo>
                    <a:pt x="441" y="713"/>
                  </a:lnTo>
                  <a:lnTo>
                    <a:pt x="499" y="703"/>
                  </a:lnTo>
                  <a:lnTo>
                    <a:pt x="554" y="687"/>
                  </a:lnTo>
                  <a:lnTo>
                    <a:pt x="606" y="662"/>
                  </a:lnTo>
                  <a:lnTo>
                    <a:pt x="654" y="631"/>
                  </a:lnTo>
                  <a:lnTo>
                    <a:pt x="685" y="605"/>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1" name="Rectangle 16"/>
            <p:cNvSpPr>
              <a:spLocks noChangeArrowheads="1"/>
            </p:cNvSpPr>
            <p:nvPr/>
          </p:nvSpPr>
          <p:spPr bwMode="auto">
            <a:xfrm>
              <a:off x="2571" y="1698"/>
              <a:ext cx="2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The</a:t>
              </a:r>
              <a:endParaRPr lang="en-US" altLang="en-US" sz="1800"/>
            </a:p>
          </p:txBody>
        </p:sp>
        <p:sp>
          <p:nvSpPr>
            <p:cNvPr id="71692" name="Rectangle 17"/>
            <p:cNvSpPr>
              <a:spLocks noChangeArrowheads="1"/>
            </p:cNvSpPr>
            <p:nvPr/>
          </p:nvSpPr>
          <p:spPr bwMode="auto">
            <a:xfrm>
              <a:off x="2380" y="1837"/>
              <a:ext cx="7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Particular</a:t>
              </a:r>
              <a:endParaRPr lang="en-US" altLang="en-US" sz="1800"/>
            </a:p>
          </p:txBody>
        </p:sp>
        <p:sp>
          <p:nvSpPr>
            <p:cNvPr id="71693" name="Rectangle 18"/>
            <p:cNvSpPr>
              <a:spLocks noChangeArrowheads="1"/>
            </p:cNvSpPr>
            <p:nvPr/>
          </p:nvSpPr>
          <p:spPr bwMode="auto">
            <a:xfrm>
              <a:off x="2507" y="1974"/>
              <a:ext cx="40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Place</a:t>
              </a:r>
              <a:endParaRPr lang="en-US" altLang="en-US" sz="1800"/>
            </a:p>
          </p:txBody>
        </p:sp>
        <p:sp>
          <p:nvSpPr>
            <p:cNvPr id="71694" name="Rectangle 19"/>
            <p:cNvSpPr>
              <a:spLocks noChangeArrowheads="1"/>
            </p:cNvSpPr>
            <p:nvPr/>
          </p:nvSpPr>
          <p:spPr bwMode="auto">
            <a:xfrm>
              <a:off x="3998" y="1688"/>
              <a:ext cx="2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The</a:t>
              </a:r>
              <a:endParaRPr lang="en-US" altLang="en-US" sz="1800"/>
            </a:p>
          </p:txBody>
        </p:sp>
        <p:sp>
          <p:nvSpPr>
            <p:cNvPr id="71695" name="Rectangle 20"/>
            <p:cNvSpPr>
              <a:spLocks noChangeArrowheads="1"/>
            </p:cNvSpPr>
            <p:nvPr/>
          </p:nvSpPr>
          <p:spPr bwMode="auto">
            <a:xfrm>
              <a:off x="3800" y="1831"/>
              <a:ext cx="7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Particular</a:t>
              </a:r>
              <a:endParaRPr lang="en-US" altLang="en-US" sz="1800"/>
            </a:p>
          </p:txBody>
        </p:sp>
        <p:sp>
          <p:nvSpPr>
            <p:cNvPr id="71696" name="Rectangle 21"/>
            <p:cNvSpPr>
              <a:spLocks noChangeArrowheads="1"/>
            </p:cNvSpPr>
            <p:nvPr/>
          </p:nvSpPr>
          <p:spPr bwMode="auto">
            <a:xfrm>
              <a:off x="3935" y="1974"/>
              <a:ext cx="3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Time</a:t>
              </a:r>
              <a:endParaRPr lang="en-US" altLang="en-US" sz="1800"/>
            </a:p>
          </p:txBody>
        </p:sp>
        <p:sp>
          <p:nvSpPr>
            <p:cNvPr id="71697" name="Line 22"/>
            <p:cNvSpPr>
              <a:spLocks noChangeShapeType="1"/>
            </p:cNvSpPr>
            <p:nvPr/>
          </p:nvSpPr>
          <p:spPr bwMode="auto">
            <a:xfrm>
              <a:off x="1612" y="1880"/>
              <a:ext cx="690"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8" name="Line 23"/>
            <p:cNvSpPr>
              <a:spLocks noChangeShapeType="1"/>
            </p:cNvSpPr>
            <p:nvPr/>
          </p:nvSpPr>
          <p:spPr bwMode="auto">
            <a:xfrm>
              <a:off x="1580" y="2074"/>
              <a:ext cx="764"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9" name="Line 24"/>
            <p:cNvSpPr>
              <a:spLocks noChangeShapeType="1"/>
            </p:cNvSpPr>
            <p:nvPr/>
          </p:nvSpPr>
          <p:spPr bwMode="auto">
            <a:xfrm>
              <a:off x="3085" y="1871"/>
              <a:ext cx="63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0" name="Line 25"/>
            <p:cNvSpPr>
              <a:spLocks noChangeShapeType="1"/>
            </p:cNvSpPr>
            <p:nvPr/>
          </p:nvSpPr>
          <p:spPr bwMode="auto">
            <a:xfrm>
              <a:off x="3055" y="2074"/>
              <a:ext cx="720"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1" name="Rectangle 26"/>
            <p:cNvSpPr>
              <a:spLocks noChangeArrowheads="1"/>
            </p:cNvSpPr>
            <p:nvPr/>
          </p:nvSpPr>
          <p:spPr bwMode="auto">
            <a:xfrm>
              <a:off x="1802" y="1901"/>
              <a:ext cx="1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AT</a:t>
              </a:r>
              <a:endParaRPr lang="en-US" altLang="en-US" sz="1800"/>
            </a:p>
          </p:txBody>
        </p:sp>
        <p:sp>
          <p:nvSpPr>
            <p:cNvPr id="71702" name="Rectangle 27"/>
            <p:cNvSpPr>
              <a:spLocks noChangeArrowheads="1"/>
            </p:cNvSpPr>
            <p:nvPr/>
          </p:nvSpPr>
          <p:spPr bwMode="auto">
            <a:xfrm>
              <a:off x="3265" y="1901"/>
              <a:ext cx="1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AT</a:t>
              </a:r>
              <a:endParaRPr lang="en-US" altLang="en-US" sz="1800"/>
            </a:p>
          </p:txBody>
        </p:sp>
      </p:grpSp>
    </p:spTree>
    <p:extLst>
      <p:ext uri="{BB962C8B-B14F-4D97-AF65-F5344CB8AC3E}">
        <p14:creationId xmlns:p14="http://schemas.microsoft.com/office/powerpoint/2010/main" val="247280950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457200" y="381000"/>
            <a:ext cx="8229600" cy="5943600"/>
          </a:xfrm>
        </p:spPr>
        <p:txBody>
          <a:bodyPr/>
          <a:lstStyle/>
          <a:p>
            <a:pPr eaLnBrk="1" hangingPunct="1"/>
            <a:r>
              <a:rPr lang="en-US" altLang="en-US" sz="2800" smtClean="0"/>
              <a:t>The officer must show why he/she believes the particular evidence will be at the particular place at a particular time.</a:t>
            </a:r>
          </a:p>
          <a:p>
            <a:pPr eaLnBrk="1" hangingPunct="1"/>
            <a:endParaRPr lang="en-US" altLang="en-US" sz="2800" smtClean="0"/>
          </a:p>
          <a:p>
            <a:pPr eaLnBrk="1" hangingPunct="1"/>
            <a:r>
              <a:rPr lang="en-US" altLang="en-US" sz="2800" smtClean="0"/>
              <a:t>Articulate reasons why you believe the particular items will be at the particular place at that particular time. REMEMBER: </a:t>
            </a:r>
            <a:r>
              <a:rPr lang="en-US" altLang="en-US" sz="2800" b="1" smtClean="0"/>
              <a:t>SPECIFICITY</a:t>
            </a:r>
          </a:p>
          <a:p>
            <a:pPr eaLnBrk="1" hangingPunct="1"/>
            <a:endParaRPr lang="en-US" altLang="en-US" sz="2800" b="1" smtClean="0"/>
          </a:p>
          <a:p>
            <a:pPr eaLnBrk="1" hangingPunct="1"/>
            <a:r>
              <a:rPr lang="en-US" altLang="en-US" sz="2800" smtClean="0"/>
              <a:t>You have to sell your theory to a reviewing court.  Use objective articulable facts.  Remember the common denominator is our Constitutional protection.</a:t>
            </a:r>
            <a:endParaRPr lang="en-US" altLang="en-US" smtClean="0"/>
          </a:p>
        </p:txBody>
      </p:sp>
    </p:spTree>
    <p:extLst>
      <p:ext uri="{BB962C8B-B14F-4D97-AF65-F5344CB8AC3E}">
        <p14:creationId xmlns:p14="http://schemas.microsoft.com/office/powerpoint/2010/main" val="304998566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p:txBody>
          <a:bodyPr/>
          <a:lstStyle/>
          <a:p>
            <a:pPr eaLnBrk="1" hangingPunct="1"/>
            <a:r>
              <a:rPr lang="en-US" altLang="en-US" sz="2800" smtClean="0"/>
              <a:t>Our courts have adopted a totality of circumstances test for probable cause.  What this means is that reviewing courts will evaluate all the facts, circumstances, and events and make a “common sense” assessment if such facts created probable cause.  Officers are cautioned to make every attempt to use the two prong test when possible.  </a:t>
            </a:r>
          </a:p>
        </p:txBody>
      </p:sp>
    </p:spTree>
    <p:extLst>
      <p:ext uri="{BB962C8B-B14F-4D97-AF65-F5344CB8AC3E}">
        <p14:creationId xmlns:p14="http://schemas.microsoft.com/office/powerpoint/2010/main" val="300014538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STATE v. FOLK</a:t>
            </a:r>
            <a:r>
              <a:rPr lang="en-US" dirty="0" smtClean="0"/>
              <a:t>.</a:t>
            </a:r>
            <a:r>
              <a:rPr lang="en-US" dirty="0"/>
              <a:t> 238 Ga. App. 206</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odor of burning marijuana emanating from the interior of an occupied vehicle provides a strong indication that the vehicle contains illegal contraband. We previously have found the "alert" of a trained narcotics dog, standing alone, sufficient to provide probable cause for the search of a </a:t>
            </a:r>
            <a:r>
              <a:rPr lang="en-US" dirty="0" smtClean="0"/>
              <a:t>vehicle. </a:t>
            </a:r>
            <a:r>
              <a:rPr lang="en-US" dirty="0"/>
              <a:t>We now hold that a trained police officer's perception of the odor of burning marijuana, provided his ability to identify that odor is placed into evidence, constitutes sufficient probable cause to support the warrantless search of a vehicle.</a:t>
            </a:r>
          </a:p>
        </p:txBody>
      </p:sp>
    </p:spTree>
    <p:extLst>
      <p:ext uri="{BB962C8B-B14F-4D97-AF65-F5344CB8AC3E}">
        <p14:creationId xmlns:p14="http://schemas.microsoft.com/office/powerpoint/2010/main" val="4286746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304800"/>
            <a:ext cx="7772400" cy="838200"/>
          </a:xfrm>
        </p:spPr>
        <p:txBody>
          <a:bodyPr>
            <a:normAutofit fontScale="90000"/>
          </a:bodyPr>
          <a:lstStyle/>
          <a:p>
            <a:pPr eaLnBrk="1" hangingPunct="1"/>
            <a:r>
              <a:rPr lang="en-US" altLang="en-US" smtClean="0">
                <a:solidFill>
                  <a:schemeClr val="tx1"/>
                </a:solidFill>
              </a:rPr>
              <a:t>SEARCHES AND SEIZURES ISSUED BY CATEGORY</a:t>
            </a:r>
            <a:r>
              <a:rPr lang="en-US" altLang="en-US" smtClean="0">
                <a:solidFill>
                  <a:schemeClr val="bg1"/>
                </a:solidFill>
              </a:rPr>
              <a:t>:</a:t>
            </a:r>
          </a:p>
        </p:txBody>
      </p:sp>
      <p:sp>
        <p:nvSpPr>
          <p:cNvPr id="74755" name="Rectangle 3"/>
          <p:cNvSpPr>
            <a:spLocks noGrp="1" noChangeArrowheads="1"/>
          </p:cNvSpPr>
          <p:nvPr>
            <p:ph type="subTitle" idx="1"/>
          </p:nvPr>
        </p:nvSpPr>
        <p:spPr>
          <a:xfrm>
            <a:off x="685800" y="1447800"/>
            <a:ext cx="7772400" cy="4572000"/>
          </a:xfrm>
        </p:spPr>
        <p:txBody>
          <a:bodyPr>
            <a:normAutofit fontScale="92500"/>
          </a:bodyPr>
          <a:lstStyle/>
          <a:p>
            <a:pPr marL="609600" indent="-609600" algn="l" eaLnBrk="1" hangingPunct="1"/>
            <a:r>
              <a:rPr lang="en-US" altLang="en-US" u="sng" dirty="0" smtClean="0">
                <a:solidFill>
                  <a:schemeClr val="tx1"/>
                </a:solidFill>
              </a:rPr>
              <a:t>Some exceptions to the warrant rule.</a:t>
            </a:r>
          </a:p>
          <a:p>
            <a:pPr marL="609600" indent="-609600" algn="l" eaLnBrk="1" hangingPunct="1">
              <a:buFontTx/>
              <a:buAutoNum type="arabicPeriod"/>
            </a:pPr>
            <a:r>
              <a:rPr lang="en-US" altLang="en-US" sz="2800" dirty="0" smtClean="0">
                <a:solidFill>
                  <a:schemeClr val="tx1"/>
                </a:solidFill>
              </a:rPr>
              <a:t>Plain View</a:t>
            </a:r>
          </a:p>
          <a:p>
            <a:pPr marL="609600" indent="-609600" algn="l" eaLnBrk="1" hangingPunct="1"/>
            <a:endParaRPr lang="en-US" altLang="en-US" sz="2800" dirty="0" smtClean="0">
              <a:solidFill>
                <a:schemeClr val="tx1"/>
              </a:solidFill>
            </a:endParaRPr>
          </a:p>
          <a:p>
            <a:pPr marL="609600" indent="-609600" algn="l" eaLnBrk="1" hangingPunct="1"/>
            <a:r>
              <a:rPr lang="en-US" altLang="en-US" sz="2800" u="sng" dirty="0" smtClean="0">
                <a:solidFill>
                  <a:schemeClr val="tx1"/>
                </a:solidFill>
              </a:rPr>
              <a:t>Two elements of plain view are as follows</a:t>
            </a:r>
            <a:r>
              <a:rPr lang="en-US" altLang="en-US" sz="2800" dirty="0" smtClean="0">
                <a:solidFill>
                  <a:schemeClr val="tx1"/>
                </a:solidFill>
              </a:rPr>
              <a:t>:</a:t>
            </a:r>
          </a:p>
          <a:p>
            <a:pPr marL="609600" indent="-609600" algn="l" eaLnBrk="1" hangingPunct="1"/>
            <a:r>
              <a:rPr lang="en-US" altLang="en-US" sz="2800" dirty="0" smtClean="0">
                <a:solidFill>
                  <a:schemeClr val="tx1"/>
                </a:solidFill>
              </a:rPr>
              <a:t>A)  Officer must have the right to be where he/she is at the time of observance (no trespass by officer).</a:t>
            </a:r>
          </a:p>
          <a:p>
            <a:pPr marL="609600" indent="-609600" algn="l" eaLnBrk="1" hangingPunct="1"/>
            <a:r>
              <a:rPr lang="en-US" altLang="en-US" sz="2800" dirty="0" smtClean="0">
                <a:solidFill>
                  <a:schemeClr val="tx1"/>
                </a:solidFill>
              </a:rPr>
              <a:t>B) Items seized must be apparent to the officer as evidence.</a:t>
            </a:r>
          </a:p>
          <a:p>
            <a:pPr marL="609600" indent="-609600" algn="l" eaLnBrk="1" hangingPunct="1"/>
            <a:r>
              <a:rPr lang="en-US" altLang="en-US" sz="2800" dirty="0" smtClean="0">
                <a:solidFill>
                  <a:schemeClr val="tx1"/>
                </a:solidFill>
              </a:rPr>
              <a:t>C) Officers must have right of lawful access to evidence.</a:t>
            </a:r>
            <a:endParaRPr lang="en-US" altLang="en-US" sz="2400" u="sng" dirty="0" smtClean="0">
              <a:solidFill>
                <a:schemeClr val="tx1"/>
              </a:solidFill>
            </a:endParaRPr>
          </a:p>
        </p:txBody>
      </p:sp>
    </p:spTree>
    <p:extLst>
      <p:ext uri="{BB962C8B-B14F-4D97-AF65-F5344CB8AC3E}">
        <p14:creationId xmlns:p14="http://schemas.microsoft.com/office/powerpoint/2010/main" val="22888610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457200"/>
            <a:ext cx="7772400" cy="762000"/>
          </a:xfrm>
        </p:spPr>
        <p:txBody>
          <a:bodyPr/>
          <a:lstStyle/>
          <a:p>
            <a:pPr eaLnBrk="1" hangingPunct="1"/>
            <a:r>
              <a:rPr lang="en-US" altLang="en-US" smtClean="0">
                <a:solidFill>
                  <a:schemeClr val="tx1"/>
                </a:solidFill>
              </a:rPr>
              <a:t>2. </a:t>
            </a:r>
            <a:r>
              <a:rPr lang="en-US" altLang="en-US" u="sng" smtClean="0">
                <a:solidFill>
                  <a:schemeClr val="tx1"/>
                </a:solidFill>
              </a:rPr>
              <a:t>Search Incident to Arrest</a:t>
            </a:r>
          </a:p>
        </p:txBody>
      </p:sp>
      <p:sp>
        <p:nvSpPr>
          <p:cNvPr id="75779" name="Rectangle 3"/>
          <p:cNvSpPr>
            <a:spLocks noGrp="1" noChangeArrowheads="1"/>
          </p:cNvSpPr>
          <p:nvPr>
            <p:ph type="subTitle" idx="1"/>
          </p:nvPr>
        </p:nvSpPr>
        <p:spPr>
          <a:xfrm>
            <a:off x="990600" y="1371600"/>
            <a:ext cx="6781800" cy="4648200"/>
          </a:xfrm>
        </p:spPr>
        <p:txBody>
          <a:bodyPr>
            <a:normAutofit fontScale="92500"/>
          </a:bodyPr>
          <a:lstStyle/>
          <a:p>
            <a:pPr algn="l" eaLnBrk="1" hangingPunct="1"/>
            <a:r>
              <a:rPr lang="en-US" altLang="en-US" dirty="0" smtClean="0">
                <a:solidFill>
                  <a:schemeClr val="bg1"/>
                </a:solidFill>
              </a:rPr>
              <a:t>       </a:t>
            </a:r>
            <a:r>
              <a:rPr lang="en-US" altLang="en-US" sz="3600" b="1" dirty="0" smtClean="0">
                <a:solidFill>
                  <a:schemeClr val="tx1"/>
                </a:solidFill>
              </a:rPr>
              <a:t>A) Three elements to be proper:</a:t>
            </a:r>
          </a:p>
          <a:p>
            <a:pPr algn="l" eaLnBrk="1" hangingPunct="1"/>
            <a:r>
              <a:rPr lang="en-US" altLang="en-US" sz="3600" b="1" dirty="0" smtClean="0">
                <a:solidFill>
                  <a:schemeClr val="tx1"/>
                </a:solidFill>
              </a:rPr>
              <a:t>          1.  Arrest must be legal</a:t>
            </a:r>
          </a:p>
          <a:p>
            <a:pPr algn="l" eaLnBrk="1" hangingPunct="1"/>
            <a:r>
              <a:rPr lang="en-US" altLang="en-US" sz="3600" b="1" dirty="0" smtClean="0">
                <a:solidFill>
                  <a:schemeClr val="tx1"/>
                </a:solidFill>
              </a:rPr>
              <a:t>          2.  Arrest must be custodial in       	      nature.</a:t>
            </a:r>
          </a:p>
          <a:p>
            <a:pPr algn="l" eaLnBrk="1" hangingPunct="1"/>
            <a:r>
              <a:rPr lang="en-US" altLang="en-US" sz="3600" b="1" dirty="0" smtClean="0">
                <a:solidFill>
                  <a:schemeClr val="tx1"/>
                </a:solidFill>
              </a:rPr>
              <a:t>          3.  Search must be              	       	        </a:t>
            </a:r>
          </a:p>
          <a:p>
            <a:pPr algn="l" eaLnBrk="1" hangingPunct="1"/>
            <a:r>
              <a:rPr lang="en-US" altLang="en-US" sz="3600" b="1" dirty="0">
                <a:solidFill>
                  <a:schemeClr val="tx1"/>
                </a:solidFill>
              </a:rPr>
              <a:t> </a:t>
            </a:r>
            <a:r>
              <a:rPr lang="en-US" altLang="en-US" sz="3600" b="1" dirty="0" smtClean="0">
                <a:solidFill>
                  <a:schemeClr val="tx1"/>
                </a:solidFill>
              </a:rPr>
              <a:t>               contemporaneous to arrest.</a:t>
            </a:r>
          </a:p>
          <a:p>
            <a:pPr algn="l" eaLnBrk="1" hangingPunct="1"/>
            <a:endParaRPr lang="en-US" altLang="en-US" dirty="0" smtClean="0"/>
          </a:p>
        </p:txBody>
      </p:sp>
    </p:spTree>
    <p:extLst>
      <p:ext uri="{BB962C8B-B14F-4D97-AF65-F5344CB8AC3E}">
        <p14:creationId xmlns:p14="http://schemas.microsoft.com/office/powerpoint/2010/main" val="837931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defRPr/>
            </a:pPr>
            <a:r>
              <a:rPr lang="en-US" dirty="0" smtClean="0"/>
              <a:t>Hawkins v. State  A10A1575  Ga. Court Appeals</a:t>
            </a:r>
          </a:p>
          <a:p>
            <a:pPr>
              <a:buNone/>
              <a:defRPr/>
            </a:pPr>
            <a:r>
              <a:rPr lang="en-US" dirty="0" smtClean="0"/>
              <a:t>Decided December 2</a:t>
            </a:r>
            <a:r>
              <a:rPr lang="en-US" baseline="30000" dirty="0" smtClean="0"/>
              <a:t>nd</a:t>
            </a:r>
            <a:r>
              <a:rPr lang="en-US" dirty="0" smtClean="0"/>
              <a:t> 2010</a:t>
            </a:r>
          </a:p>
          <a:p>
            <a:pPr>
              <a:buNone/>
              <a:defRPr/>
            </a:pPr>
            <a:endParaRPr lang="en-US" dirty="0" smtClean="0"/>
          </a:p>
          <a:p>
            <a:pPr marL="514350" indent="-514350">
              <a:buFont typeface="Arial" pitchFamily="34" charset="0"/>
              <a:buAutoNum type="arabicPeriod"/>
              <a:defRPr/>
            </a:pPr>
            <a:r>
              <a:rPr lang="en-US" dirty="0" smtClean="0"/>
              <a:t>The Case is from a Divided Court of Appeals</a:t>
            </a:r>
          </a:p>
          <a:p>
            <a:pPr marL="514350" indent="-514350">
              <a:buFont typeface="Arial" pitchFamily="34" charset="0"/>
              <a:buAutoNum type="arabicPeriod"/>
              <a:defRPr/>
            </a:pPr>
            <a:r>
              <a:rPr lang="en-US" dirty="0" smtClean="0"/>
              <a:t>The Case is narrowly Tailored to text messages in a text message (Evidence) Case</a:t>
            </a:r>
          </a:p>
          <a:p>
            <a:pPr marL="514350" indent="-514350">
              <a:buNone/>
              <a:defRPr/>
            </a:pPr>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Georgia Case of first impression</a:t>
            </a:r>
            <a:endParaRPr lang="en-US" dirty="0"/>
          </a:p>
        </p:txBody>
      </p:sp>
    </p:spTree>
    <p:extLst>
      <p:ext uri="{BB962C8B-B14F-4D97-AF65-F5344CB8AC3E}">
        <p14:creationId xmlns:p14="http://schemas.microsoft.com/office/powerpoint/2010/main" val="355437228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defRPr/>
            </a:pPr>
            <a:r>
              <a:rPr lang="en-US" dirty="0" smtClean="0"/>
              <a:t>Mother told police her son’s phone was receiving text messages regarding a person wanting to buy drugs.</a:t>
            </a:r>
          </a:p>
          <a:p>
            <a:pPr>
              <a:defRPr/>
            </a:pPr>
            <a:r>
              <a:rPr lang="en-US" dirty="0" smtClean="0"/>
              <a:t>The text coming in were trying to buy 25 Pill’s from Son</a:t>
            </a:r>
          </a:p>
          <a:p>
            <a:pPr>
              <a:defRPr/>
            </a:pPr>
            <a:r>
              <a:rPr lang="en-US" dirty="0" smtClean="0"/>
              <a:t>Police used the cell phone to set up meeting at a local restaurant to meet the buyer</a:t>
            </a:r>
          </a:p>
          <a:p>
            <a:pPr>
              <a:defRPr/>
            </a:pPr>
            <a:r>
              <a:rPr lang="en-US" dirty="0" smtClean="0"/>
              <a:t>Police surveillance identified Hawkins in the parking lot and observed her text as they received messages</a:t>
            </a:r>
          </a:p>
          <a:p>
            <a:pPr>
              <a:defRPr/>
            </a:pPr>
            <a:r>
              <a:rPr lang="en-US" dirty="0" smtClean="0"/>
              <a:t>Police moved in Arrested Hawkins, Seized her cell phone from her Purse</a:t>
            </a:r>
          </a:p>
          <a:p>
            <a:pPr>
              <a:defRPr/>
            </a:pPr>
            <a:r>
              <a:rPr lang="en-US" dirty="0" smtClean="0"/>
              <a:t>Hawkins admitted to the texts and attempts to buy drugs</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t>Case Facts</a:t>
            </a:r>
            <a:br>
              <a:rPr lang="en-US" dirty="0" smtClean="0"/>
            </a:br>
            <a:endParaRPr lang="en-US" dirty="0"/>
          </a:p>
        </p:txBody>
      </p:sp>
    </p:spTree>
    <p:extLst>
      <p:ext uri="{BB962C8B-B14F-4D97-AF65-F5344CB8AC3E}">
        <p14:creationId xmlns:p14="http://schemas.microsoft.com/office/powerpoint/2010/main" val="37094821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r>
              <a:rPr lang="en-US" dirty="0" smtClean="0"/>
              <a:t>Court treat Cell Phones as a device </a:t>
            </a:r>
            <a:r>
              <a:rPr lang="en-US" i="1" dirty="0" smtClean="0"/>
              <a:t>“like a container that stores thousands of individual containers in the form of discrete files”</a:t>
            </a:r>
          </a:p>
          <a:p>
            <a:r>
              <a:rPr lang="en-US" dirty="0" smtClean="0"/>
              <a:t>Just because an officer has a reason to open the container, does not mean they have the authority to sift through all the data stored on the device (</a:t>
            </a:r>
            <a:r>
              <a:rPr lang="en-US" i="1" dirty="0" smtClean="0"/>
              <a:t>view all the sub-containers</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dirty="0" smtClean="0"/>
              <a:t>Hawkins v. State Ga. App. A10A1575</a:t>
            </a:r>
            <a:br>
              <a:rPr lang="en-US" dirty="0" smtClean="0"/>
            </a:br>
            <a:r>
              <a:rPr lang="en-US" dirty="0" smtClean="0"/>
              <a:t>Decided December 2</a:t>
            </a:r>
            <a:r>
              <a:rPr lang="en-US" baseline="30000" dirty="0" smtClean="0"/>
              <a:t>nd</a:t>
            </a:r>
            <a:r>
              <a:rPr lang="en-US" dirty="0" smtClean="0"/>
              <a:t> 2010</a:t>
            </a:r>
            <a:endParaRPr lang="en-US" dirty="0"/>
          </a:p>
        </p:txBody>
      </p:sp>
    </p:spTree>
    <p:extLst>
      <p:ext uri="{BB962C8B-B14F-4D97-AF65-F5344CB8AC3E}">
        <p14:creationId xmlns:p14="http://schemas.microsoft.com/office/powerpoint/2010/main" val="3503204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172200" cy="59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35172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 search must be limited as much as reasonably practicable by the object of the search</a:t>
            </a:r>
          </a:p>
          <a:p>
            <a:r>
              <a:rPr lang="en-US" dirty="0" smtClean="0"/>
              <a:t>Although it may not always be possible at the outset of a search to immediately identify the specific data that is the object of the search without examining something more, it more often than not will be possible to narrow in some meaningful way the sub-containers that may reasonably contain the object of the search.</a:t>
            </a:r>
            <a:endParaRPr lang="en-US" dirty="0"/>
          </a:p>
        </p:txBody>
      </p:sp>
      <p:sp>
        <p:nvSpPr>
          <p:cNvPr id="2" name="Title 1"/>
          <p:cNvSpPr>
            <a:spLocks noGrp="1"/>
          </p:cNvSpPr>
          <p:nvPr>
            <p:ph type="title"/>
          </p:nvPr>
        </p:nvSpPr>
        <p:spPr/>
        <p:txBody>
          <a:bodyPr>
            <a:normAutofit/>
          </a:bodyPr>
          <a:lstStyle/>
          <a:p>
            <a:r>
              <a:rPr lang="en-US" dirty="0" smtClean="0"/>
              <a:t>Hawkins Continued (KEY POINT)</a:t>
            </a:r>
            <a:endParaRPr lang="en-US" dirty="0"/>
          </a:p>
        </p:txBody>
      </p:sp>
    </p:spTree>
    <p:extLst>
      <p:ext uri="{BB962C8B-B14F-4D97-AF65-F5344CB8AC3E}">
        <p14:creationId xmlns:p14="http://schemas.microsoft.com/office/powerpoint/2010/main" val="95385593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object of the search was a particular text message</a:t>
            </a:r>
          </a:p>
          <a:p>
            <a:r>
              <a:rPr lang="en-US" dirty="0" smtClean="0"/>
              <a:t>There was no need for the officer to sift through photographs, audio files or internet browsing history data</a:t>
            </a:r>
            <a:endParaRPr lang="en-US" dirty="0"/>
          </a:p>
        </p:txBody>
      </p:sp>
      <p:sp>
        <p:nvSpPr>
          <p:cNvPr id="2" name="Title 1"/>
          <p:cNvSpPr>
            <a:spLocks noGrp="1"/>
          </p:cNvSpPr>
          <p:nvPr>
            <p:ph type="title"/>
          </p:nvPr>
        </p:nvSpPr>
        <p:spPr/>
        <p:txBody>
          <a:bodyPr/>
          <a:lstStyle/>
          <a:p>
            <a:r>
              <a:rPr lang="en-US" dirty="0" smtClean="0"/>
              <a:t>Courts example in Hawkins</a:t>
            </a:r>
            <a:endParaRPr lang="en-US" dirty="0"/>
          </a:p>
        </p:txBody>
      </p:sp>
    </p:spTree>
    <p:extLst>
      <p:ext uri="{BB962C8B-B14F-4D97-AF65-F5344CB8AC3E}">
        <p14:creationId xmlns:p14="http://schemas.microsoft.com/office/powerpoint/2010/main" val="343864286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Reminds law enforcement officers to exercise caution when searching the contents of personal computers.</a:t>
            </a:r>
          </a:p>
          <a:p>
            <a:r>
              <a:rPr lang="en-US" dirty="0" smtClean="0"/>
              <a:t>Uses 10</a:t>
            </a:r>
            <a:r>
              <a:rPr lang="en-US" baseline="30000" dirty="0" smtClean="0"/>
              <a:t>th</a:t>
            </a:r>
            <a:r>
              <a:rPr lang="en-US" dirty="0" smtClean="0"/>
              <a:t> circuit case of </a:t>
            </a:r>
            <a:r>
              <a:rPr lang="en-US" dirty="0" err="1" smtClean="0"/>
              <a:t>Walser</a:t>
            </a:r>
            <a:r>
              <a:rPr lang="en-US" dirty="0" smtClean="0"/>
              <a:t> to warn of the potential for the intermingling of documents and a consequent invasion of privacy when the police execute a search warrant for evidence on a computer</a:t>
            </a:r>
          </a:p>
          <a:p>
            <a:r>
              <a:rPr lang="en-US" dirty="0" smtClean="0"/>
              <a:t>Uses the “Virtual Warehouse analogy” of private information</a:t>
            </a:r>
            <a:endParaRPr lang="en-US" dirty="0"/>
          </a:p>
        </p:txBody>
      </p:sp>
      <p:sp>
        <p:nvSpPr>
          <p:cNvPr id="3" name="Title 2"/>
          <p:cNvSpPr>
            <a:spLocks noGrp="1"/>
          </p:cNvSpPr>
          <p:nvPr>
            <p:ph type="title"/>
          </p:nvPr>
        </p:nvSpPr>
        <p:spPr/>
        <p:txBody>
          <a:bodyPr>
            <a:normAutofit fontScale="90000"/>
          </a:bodyPr>
          <a:lstStyle/>
          <a:p>
            <a:r>
              <a:rPr lang="en-US" dirty="0" smtClean="0"/>
              <a:t>           Henson V. State</a:t>
            </a:r>
            <a:br>
              <a:rPr lang="en-US" dirty="0" smtClean="0"/>
            </a:br>
            <a:r>
              <a:rPr lang="en-US" dirty="0" smtClean="0"/>
              <a:t>         February 16</a:t>
            </a:r>
            <a:r>
              <a:rPr lang="en-US" baseline="30000" dirty="0" smtClean="0"/>
              <a:t>th</a:t>
            </a:r>
            <a:r>
              <a:rPr lang="en-US" dirty="0" smtClean="0"/>
              <a:t> 2012</a:t>
            </a:r>
            <a:endParaRPr lang="en-US" dirty="0"/>
          </a:p>
        </p:txBody>
      </p:sp>
    </p:spTree>
    <p:extLst>
      <p:ext uri="{BB962C8B-B14F-4D97-AF65-F5344CB8AC3E}">
        <p14:creationId xmlns:p14="http://schemas.microsoft.com/office/powerpoint/2010/main" val="268856975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“Just because an officer has the authority to search the data stored on a personal computer, does not mean that he/she has the unbridled authority to sift through all of the data stored on the computer.</a:t>
            </a:r>
          </a:p>
          <a:p>
            <a:r>
              <a:rPr lang="en-US" dirty="0" smtClean="0"/>
              <a:t> Officers  must be as specific as possible in a search warrant regarding what they are seeking on the computer.</a:t>
            </a:r>
          </a:p>
          <a:p>
            <a:r>
              <a:rPr lang="en-US" dirty="0" smtClean="0"/>
              <a:t>Avoid searching files not reasonably connected to the scope of the warrant</a:t>
            </a:r>
          </a:p>
          <a:p>
            <a:pPr>
              <a:buNone/>
            </a:pPr>
            <a:endParaRPr lang="en-US" dirty="0"/>
          </a:p>
        </p:txBody>
      </p:sp>
      <p:sp>
        <p:nvSpPr>
          <p:cNvPr id="3" name="Title 2"/>
          <p:cNvSpPr>
            <a:spLocks noGrp="1"/>
          </p:cNvSpPr>
          <p:nvPr>
            <p:ph type="title"/>
          </p:nvPr>
        </p:nvSpPr>
        <p:spPr/>
        <p:txBody>
          <a:bodyPr/>
          <a:lstStyle/>
          <a:p>
            <a:r>
              <a:rPr lang="en-US" dirty="0" smtClean="0"/>
              <a:t>Henson Continued…</a:t>
            </a:r>
            <a:endParaRPr lang="en-US" dirty="0"/>
          </a:p>
        </p:txBody>
      </p:sp>
    </p:spTree>
    <p:extLst>
      <p:ext uri="{BB962C8B-B14F-4D97-AF65-F5344CB8AC3E}">
        <p14:creationId xmlns:p14="http://schemas.microsoft.com/office/powerpoint/2010/main" val="343327725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Upheld Court of Appeals ruling</a:t>
            </a:r>
          </a:p>
          <a:p>
            <a:r>
              <a:rPr lang="en-US" dirty="0" smtClean="0"/>
              <a:t>Cautioned on “fishing expedition”</a:t>
            </a:r>
          </a:p>
          <a:p>
            <a:r>
              <a:rPr lang="en-US" dirty="0" smtClean="0"/>
              <a:t>Set standard that reviewing the reasonable scope of the search will largely be a fact-specific inquiry</a:t>
            </a:r>
          </a:p>
          <a:p>
            <a:r>
              <a:rPr lang="en-US" dirty="0" smtClean="0"/>
              <a:t>Recognized other courts concern over loss and/or deletion of information if not captured quickly</a:t>
            </a:r>
          </a:p>
          <a:p>
            <a:r>
              <a:rPr lang="en-US" dirty="0" smtClean="0"/>
              <a:t>Noted the Court of Appeals decision in Henson (Search warrant Case 2-16-12)</a:t>
            </a:r>
            <a:endParaRPr lang="en-US" dirty="0"/>
          </a:p>
        </p:txBody>
      </p:sp>
      <p:sp>
        <p:nvSpPr>
          <p:cNvPr id="3" name="Title 2"/>
          <p:cNvSpPr>
            <a:spLocks noGrp="1"/>
          </p:cNvSpPr>
          <p:nvPr>
            <p:ph type="title"/>
          </p:nvPr>
        </p:nvSpPr>
        <p:spPr/>
        <p:txBody>
          <a:bodyPr>
            <a:normAutofit fontScale="90000"/>
          </a:bodyPr>
          <a:lstStyle/>
          <a:p>
            <a:r>
              <a:rPr lang="en-US" dirty="0" smtClean="0"/>
              <a:t>Georgia supreme court upholding of Hawkins             3-23-12</a:t>
            </a:r>
            <a:endParaRPr lang="en-US" dirty="0"/>
          </a:p>
        </p:txBody>
      </p:sp>
    </p:spTree>
    <p:extLst>
      <p:ext uri="{BB962C8B-B14F-4D97-AF65-F5344CB8AC3E}">
        <p14:creationId xmlns:p14="http://schemas.microsoft.com/office/powerpoint/2010/main" val="374046502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  </a:t>
            </a:r>
          </a:p>
          <a:p>
            <a:pPr>
              <a:buNone/>
            </a:pPr>
            <a:r>
              <a:rPr lang="en-US" dirty="0" smtClean="0"/>
              <a:t>US v. Mann, 7</a:t>
            </a:r>
            <a:r>
              <a:rPr lang="en-US" baseline="30000" dirty="0" smtClean="0"/>
              <a:t>th</a:t>
            </a:r>
            <a:r>
              <a:rPr lang="en-US" dirty="0" smtClean="0"/>
              <a:t> Circuit Court of Appeals 2010 </a:t>
            </a:r>
          </a:p>
          <a:p>
            <a:pPr>
              <a:buNone/>
            </a:pPr>
            <a:r>
              <a:rPr lang="en-US" b="1" i="1" dirty="0" smtClean="0"/>
              <a:t>If an officer locates digital evidence in plain view, not within the Scope of the warrant</a:t>
            </a:r>
          </a:p>
          <a:p>
            <a:pPr>
              <a:buNone/>
            </a:pPr>
            <a:r>
              <a:rPr lang="en-US" b="1" i="1" dirty="0" smtClean="0"/>
              <a:t>Seek an additional warrant to expand the Scope</a:t>
            </a:r>
          </a:p>
          <a:p>
            <a:pPr>
              <a:buNone/>
            </a:pPr>
            <a:endParaRPr lang="en-US" dirty="0" smtClean="0"/>
          </a:p>
          <a:p>
            <a:pPr>
              <a:buNone/>
            </a:pPr>
            <a:r>
              <a:rPr lang="en-US" dirty="0" smtClean="0"/>
              <a:t>Grant is an old case that provides great guidance when drafting affidavits regarding searches for computers.</a:t>
            </a:r>
          </a:p>
          <a:p>
            <a:pPr>
              <a:buNone/>
            </a:pPr>
            <a:r>
              <a:rPr lang="en-US" b="1" i="1" dirty="0" smtClean="0"/>
              <a:t>A 20</a:t>
            </a:r>
            <a:r>
              <a:rPr lang="en-US" b="1" i="1" baseline="30000" dirty="0" smtClean="0"/>
              <a:t>th</a:t>
            </a:r>
            <a:r>
              <a:rPr lang="en-US" b="1" i="1" dirty="0" smtClean="0"/>
              <a:t> Century porthole to 21</a:t>
            </a:r>
            <a:r>
              <a:rPr lang="en-US" b="1" i="1" baseline="30000" dirty="0" smtClean="0"/>
              <a:t>st</a:t>
            </a:r>
            <a:r>
              <a:rPr lang="en-US" b="1" i="1" dirty="0" smtClean="0"/>
              <a:t> Century issues</a:t>
            </a:r>
            <a:endParaRPr lang="en-US" b="1" i="1" dirty="0"/>
          </a:p>
        </p:txBody>
      </p:sp>
      <p:sp>
        <p:nvSpPr>
          <p:cNvPr id="2" name="Title 1"/>
          <p:cNvSpPr>
            <a:spLocks noGrp="1"/>
          </p:cNvSpPr>
          <p:nvPr>
            <p:ph type="title"/>
          </p:nvPr>
        </p:nvSpPr>
        <p:spPr/>
        <p:txBody>
          <a:bodyPr/>
          <a:lstStyle/>
          <a:p>
            <a:r>
              <a:rPr lang="en-US" dirty="0" smtClean="0"/>
              <a:t>A lamp that lights our path</a:t>
            </a:r>
            <a:endParaRPr lang="en-US" dirty="0"/>
          </a:p>
        </p:txBody>
      </p:sp>
    </p:spTree>
    <p:extLst>
      <p:ext uri="{BB962C8B-B14F-4D97-AF65-F5344CB8AC3E}">
        <p14:creationId xmlns:p14="http://schemas.microsoft.com/office/powerpoint/2010/main" val="236708924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152400"/>
            <a:ext cx="7767638" cy="914400"/>
          </a:xfrm>
        </p:spPr>
        <p:txBody>
          <a:bodyPr/>
          <a:lstStyle/>
          <a:p>
            <a:r>
              <a:rPr lang="en-US" altLang="en-US" smtClean="0">
                <a:solidFill>
                  <a:schemeClr val="tx1"/>
                </a:solidFill>
              </a:rPr>
              <a:t>Arizona v. Gant</a:t>
            </a:r>
          </a:p>
        </p:txBody>
      </p:sp>
      <p:sp>
        <p:nvSpPr>
          <p:cNvPr id="327683" name="Rectangle 3"/>
          <p:cNvSpPr>
            <a:spLocks noGrp="1" noChangeArrowheads="1"/>
          </p:cNvSpPr>
          <p:nvPr>
            <p:ph type="subTitle" idx="1"/>
          </p:nvPr>
        </p:nvSpPr>
        <p:spPr>
          <a:xfrm>
            <a:off x="304800" y="1066800"/>
            <a:ext cx="8839200" cy="5410200"/>
          </a:xfrm>
        </p:spPr>
        <p:txBody>
          <a:bodyPr>
            <a:noAutofit/>
          </a:bodyPr>
          <a:lstStyle/>
          <a:p>
            <a:pPr>
              <a:lnSpc>
                <a:spcPct val="80000"/>
              </a:lnSpc>
            </a:pPr>
            <a:r>
              <a:rPr lang="en-US" altLang="en-US" sz="2400" dirty="0" smtClean="0">
                <a:solidFill>
                  <a:schemeClr val="tx1"/>
                </a:solidFill>
              </a:rPr>
              <a:t>CERTIORARI TO THE SUPREME COURT OF ARIZONA </a:t>
            </a:r>
          </a:p>
          <a:p>
            <a:pPr>
              <a:lnSpc>
                <a:spcPct val="80000"/>
              </a:lnSpc>
            </a:pPr>
            <a:r>
              <a:rPr lang="en-US" altLang="en-US" sz="2400" dirty="0" smtClean="0">
                <a:solidFill>
                  <a:schemeClr val="tx1"/>
                </a:solidFill>
              </a:rPr>
              <a:t>No. 07–542. Argued October 7, 2008—Decided April 21, 2009 </a:t>
            </a:r>
          </a:p>
          <a:p>
            <a:pPr>
              <a:lnSpc>
                <a:spcPct val="80000"/>
              </a:lnSpc>
            </a:pPr>
            <a:endParaRPr lang="en-US" altLang="en-US" sz="2400" dirty="0" smtClean="0">
              <a:solidFill>
                <a:schemeClr val="tx1"/>
              </a:solidFill>
            </a:endParaRPr>
          </a:p>
          <a:p>
            <a:pPr>
              <a:lnSpc>
                <a:spcPct val="80000"/>
              </a:lnSpc>
            </a:pPr>
            <a:r>
              <a:rPr lang="en-US" altLang="en-US" sz="2400" dirty="0" smtClean="0">
                <a:solidFill>
                  <a:schemeClr val="tx1"/>
                </a:solidFill>
              </a:rPr>
              <a:t>Respondent Gant was arrested for driving on a suspended license, handcuffed, and locked in a patrol car before officers searched his car and found cocaine in a jacket pocket. The Arizona trial court denied his motion to suppress the evidence, and he was convicted of drug offenses. Reversing, the State Supreme Court distinguished </a:t>
            </a:r>
            <a:r>
              <a:rPr lang="en-US" altLang="en-US" sz="2400" i="1" dirty="0" smtClean="0">
                <a:solidFill>
                  <a:schemeClr val="tx1"/>
                </a:solidFill>
              </a:rPr>
              <a:t>New York </a:t>
            </a:r>
            <a:r>
              <a:rPr lang="en-US" altLang="en-US" sz="2400" dirty="0" smtClean="0">
                <a:solidFill>
                  <a:schemeClr val="tx1"/>
                </a:solidFill>
              </a:rPr>
              <a:t>v. </a:t>
            </a:r>
            <a:r>
              <a:rPr lang="en-US" altLang="en-US" sz="2400" i="1" dirty="0" smtClean="0">
                <a:solidFill>
                  <a:schemeClr val="tx1"/>
                </a:solidFill>
              </a:rPr>
              <a:t>Belton</a:t>
            </a:r>
            <a:r>
              <a:rPr lang="en-US" altLang="en-US" sz="2400" dirty="0" smtClean="0">
                <a:solidFill>
                  <a:schemeClr val="tx1"/>
                </a:solidFill>
              </a:rPr>
              <a:t>, 453 U. S. 454—which held that police may search the passenger compartment of a vehicle and any containers therein as a contemporaneous incident of a recent occupant’s lawful arrest—on the ground that it concerned the scope of a search incident to arrest but did not answer the question whether officers may conduct such a search once the scene has been secured. Because </a:t>
            </a:r>
            <a:r>
              <a:rPr lang="en-US" altLang="en-US" sz="2400" i="1" dirty="0" err="1" smtClean="0">
                <a:solidFill>
                  <a:schemeClr val="tx1"/>
                </a:solidFill>
              </a:rPr>
              <a:t>Chimel</a:t>
            </a:r>
            <a:r>
              <a:rPr lang="en-US" altLang="en-US" sz="2400" i="1" dirty="0" smtClean="0">
                <a:solidFill>
                  <a:schemeClr val="tx1"/>
                </a:solidFill>
              </a:rPr>
              <a:t> </a:t>
            </a:r>
            <a:r>
              <a:rPr lang="en-US" altLang="en-US" sz="2400" dirty="0" smtClean="0">
                <a:solidFill>
                  <a:schemeClr val="tx1"/>
                </a:solidFill>
              </a:rPr>
              <a:t>v. </a:t>
            </a:r>
            <a:r>
              <a:rPr lang="en-US" altLang="en-US" sz="2400" i="1" dirty="0" smtClean="0">
                <a:solidFill>
                  <a:schemeClr val="tx1"/>
                </a:solidFill>
              </a:rPr>
              <a:t>California</a:t>
            </a:r>
            <a:r>
              <a:rPr lang="en-US" altLang="en-US" sz="2400" dirty="0" smtClean="0">
                <a:solidFill>
                  <a:schemeClr val="tx1"/>
                </a:solidFill>
              </a:rPr>
              <a:t>, 395 U. S. 752, requires that a search incident to arrest be justified by either the interest in officer safety or the interest in preserving evidence and the circumstances of Gant’s arrest implicated neither of those interests, the State Supreme Court found the search unreasonable. </a:t>
            </a:r>
          </a:p>
        </p:txBody>
      </p:sp>
    </p:spTree>
    <p:extLst>
      <p:ext uri="{BB962C8B-B14F-4D97-AF65-F5344CB8AC3E}">
        <p14:creationId xmlns:p14="http://schemas.microsoft.com/office/powerpoint/2010/main" val="184067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Effect transition="in" filter="blinds(horizontal)">
                                      <p:cBhvr>
                                        <p:cTn id="7" dur="500"/>
                                        <p:tgtEl>
                                          <p:spTgt spid="327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01059" name="Rectangle 3"/>
          <p:cNvSpPr>
            <a:spLocks noGrp="1" noChangeArrowheads="1"/>
          </p:cNvSpPr>
          <p:nvPr>
            <p:ph idx="1"/>
          </p:nvPr>
        </p:nvSpPr>
        <p:spPr/>
        <p:txBody>
          <a:bodyPr/>
          <a:lstStyle/>
          <a:p>
            <a:pPr>
              <a:lnSpc>
                <a:spcPct val="90000"/>
              </a:lnSpc>
              <a:buFontTx/>
              <a:buNone/>
            </a:pPr>
            <a:r>
              <a:rPr lang="en-US" altLang="en-US" sz="2400" i="1" smtClean="0"/>
              <a:t>Held: </a:t>
            </a:r>
            <a:r>
              <a:rPr lang="en-US" altLang="en-US" sz="2400" smtClean="0"/>
              <a:t>Police may search the passenger compartment of a vehicle incident to a recent occupant’s arrest only if it is reasonable to believe that the arrestee might access the vehicle at the time of the search or that the vehicle contains evidence of the offense of arrest. Pp. 5–18.</a:t>
            </a:r>
          </a:p>
          <a:p>
            <a:pPr>
              <a:lnSpc>
                <a:spcPct val="90000"/>
              </a:lnSpc>
            </a:pPr>
            <a:r>
              <a:rPr lang="en-US" altLang="en-US" sz="2400" smtClean="0"/>
              <a:t>(a) Warrantless searches “are </a:t>
            </a:r>
            <a:r>
              <a:rPr lang="en-US" altLang="en-US" sz="2400" i="1" smtClean="0"/>
              <a:t>per se </a:t>
            </a:r>
            <a:r>
              <a:rPr lang="en-US" altLang="en-US" sz="2400" smtClean="0"/>
              <a:t>unreasonable,” “subject only to a few specifically established and well-delineated exceptions.” </a:t>
            </a:r>
            <a:r>
              <a:rPr lang="en-US" altLang="en-US" sz="2400" i="1" smtClean="0"/>
              <a:t>Katz </a:t>
            </a:r>
            <a:r>
              <a:rPr lang="en-US" altLang="en-US" sz="2400" smtClean="0"/>
              <a:t>v. </a:t>
            </a:r>
            <a:r>
              <a:rPr lang="en-US" altLang="en-US" sz="2400" i="1" smtClean="0"/>
              <a:t>United States</a:t>
            </a:r>
            <a:r>
              <a:rPr lang="en-US" altLang="en-US" sz="2400" smtClean="0"/>
              <a:t>, 389 U. S. 347, 357. The exception for a search incident to a lawful arrest applies only to </a:t>
            </a:r>
            <a:r>
              <a:rPr lang="en-US" altLang="en-US" sz="2400" i="1" smtClean="0"/>
              <a:t>“</a:t>
            </a:r>
            <a:r>
              <a:rPr lang="en-US" altLang="en-US" sz="2400" smtClean="0"/>
              <a:t>the area from within which [an arrestee] might gain possession of a weapon or destructible evidence.” </a:t>
            </a:r>
            <a:r>
              <a:rPr lang="en-US" altLang="en-US" sz="2400" i="1" smtClean="0"/>
              <a:t>Chimel</a:t>
            </a:r>
            <a:r>
              <a:rPr lang="en-US" altLang="en-US" sz="2400" smtClean="0"/>
              <a:t>, 395 U. S., at 763. </a:t>
            </a:r>
          </a:p>
          <a:p>
            <a:pPr>
              <a:lnSpc>
                <a:spcPct val="90000"/>
              </a:lnSpc>
            </a:pPr>
            <a:endParaRPr lang="en-US" altLang="en-US" sz="2400" smtClean="0"/>
          </a:p>
        </p:txBody>
      </p:sp>
    </p:spTree>
    <p:extLst>
      <p:ext uri="{BB962C8B-B14F-4D97-AF65-F5344CB8AC3E}">
        <p14:creationId xmlns:p14="http://schemas.microsoft.com/office/powerpoint/2010/main" val="350383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blinds(horizontal)">
                                      <p:cBhvr>
                                        <p:cTn id="7" dur="500"/>
                                        <p:tgtEl>
                                          <p:spTgt spid="301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blinds(horizontal)">
                                      <p:cBhvr>
                                        <p:cTn id="12" dur="500"/>
                                        <p:tgtEl>
                                          <p:spTgt spid="301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03107" name="Rectangle 3"/>
          <p:cNvSpPr>
            <a:spLocks noGrp="1" noChangeArrowheads="1"/>
          </p:cNvSpPr>
          <p:nvPr>
            <p:ph idx="1"/>
          </p:nvPr>
        </p:nvSpPr>
        <p:spPr/>
        <p:txBody>
          <a:bodyPr/>
          <a:lstStyle/>
          <a:p>
            <a:r>
              <a:rPr lang="en-US" altLang="en-US" smtClean="0"/>
              <a:t>This Court applied that exception to the automobile context in </a:t>
            </a:r>
            <a:r>
              <a:rPr lang="en-US" altLang="en-US" i="1" smtClean="0"/>
              <a:t>Belton, </a:t>
            </a:r>
            <a:r>
              <a:rPr lang="en-US" altLang="en-US" smtClean="0"/>
              <a:t>the holding of which rested in large part on the assumption that articles inside a vehicle’s passenger compartment are “generally . . . within ‘the area into which an arrestee might reach.’ ” 453 U. S., at 460</a:t>
            </a:r>
            <a:r>
              <a:rPr lang="en-US" altLang="en-US" i="1" smtClean="0"/>
              <a:t>. </a:t>
            </a:r>
            <a:r>
              <a:rPr lang="en-US" altLang="en-US" smtClean="0"/>
              <a:t>Pp. 5–8.</a:t>
            </a:r>
          </a:p>
          <a:p>
            <a:pPr>
              <a:buFontTx/>
              <a:buNone/>
            </a:pPr>
            <a:endParaRPr lang="en-US" altLang="en-US" smtClean="0"/>
          </a:p>
          <a:p>
            <a:pPr>
              <a:buFontTx/>
              <a:buNone/>
            </a:pPr>
            <a:endParaRPr lang="en-US" altLang="en-US" smtClean="0"/>
          </a:p>
          <a:p>
            <a:endParaRPr lang="en-US" altLang="en-US" smtClean="0"/>
          </a:p>
        </p:txBody>
      </p:sp>
    </p:spTree>
    <p:extLst>
      <p:ext uri="{BB962C8B-B14F-4D97-AF65-F5344CB8AC3E}">
        <p14:creationId xmlns:p14="http://schemas.microsoft.com/office/powerpoint/2010/main" val="1395766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animEffect transition="in" filter="blinds(horizontal)">
                                      <p:cBhvr>
                                        <p:cTn id="7" dur="500"/>
                                        <p:tgtEl>
                                          <p:spTgt spid="303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05155" name="Rectangle 3"/>
          <p:cNvSpPr>
            <a:spLocks noGrp="1" noChangeArrowheads="1"/>
          </p:cNvSpPr>
          <p:nvPr>
            <p:ph idx="1"/>
          </p:nvPr>
        </p:nvSpPr>
        <p:spPr/>
        <p:txBody>
          <a:bodyPr/>
          <a:lstStyle/>
          <a:p>
            <a:pPr>
              <a:lnSpc>
                <a:spcPct val="90000"/>
              </a:lnSpc>
            </a:pPr>
            <a:endParaRPr lang="en-US" altLang="en-US" sz="2400" dirty="0" smtClean="0"/>
          </a:p>
          <a:p>
            <a:pPr>
              <a:lnSpc>
                <a:spcPct val="90000"/>
              </a:lnSpc>
            </a:pPr>
            <a:r>
              <a:rPr lang="en-US" altLang="en-US" sz="2400" b="1" dirty="0" smtClean="0"/>
              <a:t>(b) This Court rejects a broad reading of </a:t>
            </a:r>
            <a:r>
              <a:rPr lang="en-US" altLang="en-US" sz="2400" b="1" i="1" dirty="0" smtClean="0"/>
              <a:t>Belton </a:t>
            </a:r>
            <a:r>
              <a:rPr lang="en-US" altLang="en-US" sz="2400" b="1" dirty="0" smtClean="0"/>
              <a:t>that would permit a vehicle search incident to a recent occupant’s arrest even if there were no possibility the arrestee could gain access to the vehicle at the time of the search. The safety and evidentiary justifications underlying </a:t>
            </a:r>
            <a:r>
              <a:rPr lang="en-US" altLang="en-US" sz="2400" b="1" i="1" dirty="0" err="1" smtClean="0"/>
              <a:t>Chimel</a:t>
            </a:r>
            <a:r>
              <a:rPr lang="en-US" altLang="en-US" sz="2400" b="1" dirty="0" err="1" smtClean="0"/>
              <a:t>’s</a:t>
            </a:r>
            <a:r>
              <a:rPr lang="en-US" altLang="en-US" sz="2400" b="1" dirty="0" smtClean="0"/>
              <a:t> exception authorize a vehicle search only when there is a reasonable possibility of such access. Although it does not follow from </a:t>
            </a:r>
            <a:r>
              <a:rPr lang="en-US" altLang="en-US" sz="2400" b="1" i="1" dirty="0" err="1" smtClean="0"/>
              <a:t>Chimel</a:t>
            </a:r>
            <a:r>
              <a:rPr lang="en-US" altLang="en-US" sz="2400" b="1" dirty="0" smtClean="0"/>
              <a:t>, circumstances unique to the automobile context also justify a search incident to a lawful arrest when it is “reasonable to believe evidence relevant to the crime of arrest might be found in the vehicle.” </a:t>
            </a:r>
          </a:p>
          <a:p>
            <a:pPr>
              <a:lnSpc>
                <a:spcPct val="90000"/>
              </a:lnSpc>
              <a:buFontTx/>
              <a:buNone/>
            </a:pPr>
            <a:endParaRPr lang="en-US" altLang="en-US" sz="2400" dirty="0" smtClean="0"/>
          </a:p>
          <a:p>
            <a:pPr>
              <a:lnSpc>
                <a:spcPct val="90000"/>
              </a:lnSpc>
              <a:buFontTx/>
              <a:buNone/>
            </a:pPr>
            <a:endParaRPr lang="en-US" altLang="en-US" sz="2400" dirty="0" smtClean="0"/>
          </a:p>
          <a:p>
            <a:pPr>
              <a:lnSpc>
                <a:spcPct val="90000"/>
              </a:lnSpc>
            </a:pPr>
            <a:endParaRPr lang="en-US" altLang="en-US" sz="2400" dirty="0" smtClean="0"/>
          </a:p>
        </p:txBody>
      </p:sp>
    </p:spTree>
    <p:extLst>
      <p:ext uri="{BB962C8B-B14F-4D97-AF65-F5344CB8AC3E}">
        <p14:creationId xmlns:p14="http://schemas.microsoft.com/office/powerpoint/2010/main" val="826274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5155">
                                            <p:txEl>
                                              <p:pRg st="1" end="1"/>
                                            </p:txEl>
                                          </p:spTgt>
                                        </p:tgtEl>
                                        <p:attrNameLst>
                                          <p:attrName>style.visibility</p:attrName>
                                        </p:attrNameLst>
                                      </p:cBhvr>
                                      <p:to>
                                        <p:strVal val="visible"/>
                                      </p:to>
                                    </p:set>
                                    <p:animEffect transition="in" filter="blinds(horizontal)">
                                      <p:cBhvr>
                                        <p:cTn id="7" dur="500"/>
                                        <p:tgtEl>
                                          <p:spTgt spid="305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endParaRPr lang="en-US" smtClean="0"/>
          </a:p>
        </p:txBody>
      </p:sp>
      <p:sp>
        <p:nvSpPr>
          <p:cNvPr id="181251" name="Rectangle 3"/>
          <p:cNvSpPr>
            <a:spLocks noGrp="1" noChangeArrowheads="1"/>
          </p:cNvSpPr>
          <p:nvPr>
            <p:ph idx="1"/>
          </p:nvPr>
        </p:nvSpPr>
        <p:spPr/>
        <p:txBody>
          <a:bodyPr/>
          <a:lstStyle/>
          <a:p>
            <a:pPr eaLnBrk="1" hangingPunct="1">
              <a:defRPr/>
            </a:pPr>
            <a:endParaRPr lang="en-US" smtClean="0"/>
          </a:p>
        </p:txBody>
      </p:sp>
      <p:pic>
        <p:nvPicPr>
          <p:cNvPr id="51205" name="Picture 4" descr="baby in a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467725"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438149"/>
      </p:ext>
    </p:extLst>
  </p:cSld>
  <p:clrMapOvr>
    <a:masterClrMapping/>
  </p:clrMapOvr>
  <p:transition advClick="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07203" name="Rectangle 3"/>
          <p:cNvSpPr>
            <a:spLocks noGrp="1" noChangeArrowheads="1"/>
          </p:cNvSpPr>
          <p:nvPr>
            <p:ph idx="1"/>
          </p:nvPr>
        </p:nvSpPr>
        <p:spPr/>
        <p:txBody>
          <a:bodyPr/>
          <a:lstStyle/>
          <a:p>
            <a:endParaRPr lang="en-US" altLang="en-US" sz="2800" smtClean="0">
              <a:solidFill>
                <a:schemeClr val="bg1"/>
              </a:solidFill>
            </a:endParaRPr>
          </a:p>
          <a:p>
            <a:r>
              <a:rPr lang="en-US" altLang="en-US" sz="2800" smtClean="0"/>
              <a:t>Neither </a:t>
            </a:r>
            <a:r>
              <a:rPr lang="en-US" altLang="en-US" sz="2800" i="1" smtClean="0"/>
              <a:t>Chimel</a:t>
            </a:r>
            <a:r>
              <a:rPr lang="en-US" altLang="en-US" sz="2800" smtClean="0"/>
              <a:t>’s reaching-distance rule nor </a:t>
            </a:r>
            <a:r>
              <a:rPr lang="en-US" altLang="en-US" sz="2800" i="1" smtClean="0"/>
              <a:t>Thornton</a:t>
            </a:r>
            <a:r>
              <a:rPr lang="en-US" altLang="en-US" sz="2800" smtClean="0"/>
              <a:t>’s allowance for evidentiary searches authorized the search in this case. In contrast to </a:t>
            </a:r>
            <a:r>
              <a:rPr lang="en-US" altLang="en-US" sz="2800" i="1" smtClean="0"/>
              <a:t>Belton</a:t>
            </a:r>
            <a:r>
              <a:rPr lang="en-US" altLang="en-US" sz="2800" smtClean="0"/>
              <a:t>, which involved a single officer confronted with four unsecured arrestees, five officers handcuffed and secured Gant and the two other suspects in separate patrol cars before the search began. Gant clearly could not have accessed his car at the time of the search. </a:t>
            </a:r>
          </a:p>
          <a:p>
            <a:pPr>
              <a:buFontTx/>
              <a:buNone/>
            </a:pPr>
            <a:endParaRPr lang="en-US" altLang="en-US" sz="2800" smtClean="0"/>
          </a:p>
          <a:p>
            <a:endParaRPr lang="en-US" altLang="en-US" sz="2800" smtClean="0"/>
          </a:p>
        </p:txBody>
      </p:sp>
    </p:spTree>
    <p:extLst>
      <p:ext uri="{BB962C8B-B14F-4D97-AF65-F5344CB8AC3E}">
        <p14:creationId xmlns:p14="http://schemas.microsoft.com/office/powerpoint/2010/main" val="276288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03">
                                            <p:txEl>
                                              <p:pRg st="1" end="1"/>
                                            </p:txEl>
                                          </p:spTgt>
                                        </p:tgtEl>
                                        <p:attrNameLst>
                                          <p:attrName>style.visibility</p:attrName>
                                        </p:attrNameLst>
                                      </p:cBhvr>
                                      <p:to>
                                        <p:strVal val="visible"/>
                                      </p:to>
                                    </p:set>
                                    <p:animEffect transition="in" filter="blinds(horizontal)">
                                      <p:cBhvr>
                                        <p:cTn id="7" dur="500"/>
                                        <p:tgtEl>
                                          <p:spTgt spid="307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09251" name="Rectangle 3"/>
          <p:cNvSpPr>
            <a:spLocks noGrp="1" noChangeArrowheads="1"/>
          </p:cNvSpPr>
          <p:nvPr>
            <p:ph idx="1"/>
          </p:nvPr>
        </p:nvSpPr>
        <p:spPr/>
        <p:txBody>
          <a:bodyPr/>
          <a:lstStyle/>
          <a:p>
            <a:endParaRPr lang="en-US" altLang="en-US" sz="2800" smtClean="0">
              <a:solidFill>
                <a:schemeClr val="bg1"/>
              </a:solidFill>
            </a:endParaRPr>
          </a:p>
          <a:p>
            <a:r>
              <a:rPr lang="en-US" altLang="en-US" sz="2800" smtClean="0"/>
              <a:t>An evidentiary basis for the search was also lacking. Belton and Thornton were both arrested for drug offenses, but Gant was arrested for driving with a suspended license—an offense for which police could not reasonably expect to find evidence in Gant’s car. Cf. </a:t>
            </a:r>
            <a:r>
              <a:rPr lang="en-US" altLang="en-US" sz="2800" i="1" smtClean="0"/>
              <a:t>Knowles </a:t>
            </a:r>
            <a:r>
              <a:rPr lang="en-US" altLang="en-US" sz="2800" smtClean="0"/>
              <a:t>v. </a:t>
            </a:r>
            <a:r>
              <a:rPr lang="en-US" altLang="en-US" sz="2800" i="1" smtClean="0"/>
              <a:t>Iowa</a:t>
            </a:r>
            <a:r>
              <a:rPr lang="en-US" altLang="en-US" sz="2800" smtClean="0"/>
              <a:t>, 525 U. S. 113, 118. The search in this case was therefore unreasonable. Pp. 8–11. </a:t>
            </a:r>
          </a:p>
          <a:p>
            <a:pPr>
              <a:buFontTx/>
              <a:buNone/>
            </a:pPr>
            <a:endParaRPr lang="en-US" altLang="en-US" sz="2800" smtClean="0"/>
          </a:p>
          <a:p>
            <a:pPr>
              <a:buFontTx/>
              <a:buNone/>
            </a:pPr>
            <a:endParaRPr lang="en-US" altLang="en-US" sz="2800" smtClean="0"/>
          </a:p>
          <a:p>
            <a:endParaRPr lang="en-US" altLang="en-US" sz="2800" smtClean="0"/>
          </a:p>
        </p:txBody>
      </p:sp>
    </p:spTree>
    <p:extLst>
      <p:ext uri="{BB962C8B-B14F-4D97-AF65-F5344CB8AC3E}">
        <p14:creationId xmlns:p14="http://schemas.microsoft.com/office/powerpoint/2010/main" val="23305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251">
                                            <p:txEl>
                                              <p:pRg st="1" end="1"/>
                                            </p:txEl>
                                          </p:spTgt>
                                        </p:tgtEl>
                                        <p:attrNameLst>
                                          <p:attrName>style.visibility</p:attrName>
                                        </p:attrNameLst>
                                      </p:cBhvr>
                                      <p:to>
                                        <p:strVal val="visible"/>
                                      </p:to>
                                    </p:set>
                                    <p:animEffect transition="in" filter="blinds(horizontal)">
                                      <p:cBhvr>
                                        <p:cTn id="7" dur="500"/>
                                        <p:tgtEl>
                                          <p:spTgt spid="309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11299" name="Rectangle 3"/>
          <p:cNvSpPr>
            <a:spLocks noGrp="1" noChangeArrowheads="1"/>
          </p:cNvSpPr>
          <p:nvPr>
            <p:ph idx="1"/>
          </p:nvPr>
        </p:nvSpPr>
        <p:spPr/>
        <p:txBody>
          <a:bodyPr/>
          <a:lstStyle/>
          <a:p>
            <a:endParaRPr lang="en-US" altLang="en-US" sz="2800" smtClean="0"/>
          </a:p>
          <a:p>
            <a:r>
              <a:rPr lang="en-US" altLang="en-US" sz="2800" smtClean="0"/>
              <a:t>(c) This Court is unpersuaded by the State’s argument that its expansive reading of </a:t>
            </a:r>
            <a:r>
              <a:rPr lang="en-US" altLang="en-US" sz="2800" i="1" smtClean="0"/>
              <a:t>Belton </a:t>
            </a:r>
            <a:r>
              <a:rPr lang="en-US" altLang="en-US" sz="2800" smtClean="0"/>
              <a:t>correctly balances law enforcement interests with an arrestee’s limited privacy interest in his vehicle. The State seriously undervalues the privacy interests at stake, and it exaggerates both the clarity provided by a broad reading of </a:t>
            </a:r>
            <a:r>
              <a:rPr lang="en-US" altLang="en-US" sz="2800" i="1" smtClean="0"/>
              <a:t>Belton </a:t>
            </a:r>
            <a:r>
              <a:rPr lang="en-US" altLang="en-US" sz="2800" smtClean="0"/>
              <a:t>and its importance to law enforcement interests. </a:t>
            </a:r>
          </a:p>
          <a:p>
            <a:pPr>
              <a:buFontTx/>
              <a:buNone/>
            </a:pPr>
            <a:endParaRPr lang="en-US" altLang="en-US" sz="2800" smtClean="0"/>
          </a:p>
          <a:p>
            <a:pPr>
              <a:buFontTx/>
              <a:buNone/>
            </a:pPr>
            <a:endParaRPr lang="en-US" altLang="en-US" sz="2800" smtClean="0"/>
          </a:p>
          <a:p>
            <a:endParaRPr lang="en-US" altLang="en-US" sz="2800" smtClean="0"/>
          </a:p>
        </p:txBody>
      </p:sp>
    </p:spTree>
    <p:extLst>
      <p:ext uri="{BB962C8B-B14F-4D97-AF65-F5344CB8AC3E}">
        <p14:creationId xmlns:p14="http://schemas.microsoft.com/office/powerpoint/2010/main" val="124891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1299">
                                            <p:txEl>
                                              <p:pRg st="1" end="1"/>
                                            </p:txEl>
                                          </p:spTgt>
                                        </p:tgtEl>
                                        <p:attrNameLst>
                                          <p:attrName>style.visibility</p:attrName>
                                        </p:attrNameLst>
                                      </p:cBhvr>
                                      <p:to>
                                        <p:strVal val="visible"/>
                                      </p:to>
                                    </p:set>
                                    <p:animEffect transition="in" filter="blinds(horizontal)">
                                      <p:cBhvr>
                                        <p:cTn id="7" dur="500"/>
                                        <p:tgtEl>
                                          <p:spTgt spid="311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solidFill>
                  <a:schemeClr val="tx1"/>
                </a:solidFill>
              </a:rPr>
              <a:t>Arizona v. Gant</a:t>
            </a:r>
          </a:p>
        </p:txBody>
      </p:sp>
      <p:sp>
        <p:nvSpPr>
          <p:cNvPr id="313347" name="Rectangle 3"/>
          <p:cNvSpPr>
            <a:spLocks noGrp="1" noChangeArrowheads="1"/>
          </p:cNvSpPr>
          <p:nvPr>
            <p:ph idx="1"/>
          </p:nvPr>
        </p:nvSpPr>
        <p:spPr/>
        <p:txBody>
          <a:bodyPr/>
          <a:lstStyle/>
          <a:p>
            <a:endParaRPr lang="en-US" altLang="en-US" smtClean="0"/>
          </a:p>
          <a:p>
            <a:r>
              <a:rPr lang="en-US" altLang="en-US" smtClean="0"/>
              <a:t>A narrow reading of </a:t>
            </a:r>
            <a:r>
              <a:rPr lang="en-US" altLang="en-US" i="1" smtClean="0"/>
              <a:t>Belton </a:t>
            </a:r>
            <a:r>
              <a:rPr lang="en-US" altLang="en-US" smtClean="0"/>
              <a:t>and </a:t>
            </a:r>
            <a:r>
              <a:rPr lang="en-US" altLang="en-US" i="1" smtClean="0"/>
              <a:t>Thornton</a:t>
            </a:r>
            <a:r>
              <a:rPr lang="en-US" altLang="en-US" smtClean="0"/>
              <a:t>, together with this Court’s other Fourth Amendment decisions, </a:t>
            </a:r>
            <a:r>
              <a:rPr lang="en-US" altLang="en-US" i="1" smtClean="0"/>
              <a:t>e.g.</a:t>
            </a:r>
            <a:r>
              <a:rPr lang="en-US" altLang="en-US" smtClean="0"/>
              <a:t>, </a:t>
            </a:r>
            <a:r>
              <a:rPr lang="en-US" altLang="en-US" i="1" smtClean="0"/>
              <a:t>Michigan </a:t>
            </a:r>
            <a:r>
              <a:rPr lang="en-US" altLang="en-US" smtClean="0"/>
              <a:t>v. </a:t>
            </a:r>
            <a:r>
              <a:rPr lang="en-US" altLang="en-US" i="1" smtClean="0"/>
              <a:t>Long</a:t>
            </a:r>
            <a:r>
              <a:rPr lang="en-US" altLang="en-US" smtClean="0"/>
              <a:t>, 463 U. S. 103, and </a:t>
            </a:r>
            <a:r>
              <a:rPr lang="en-US" altLang="en-US" i="1" smtClean="0"/>
              <a:t>United States </a:t>
            </a:r>
            <a:r>
              <a:rPr lang="en-US" altLang="en-US" smtClean="0"/>
              <a:t>v. </a:t>
            </a:r>
            <a:r>
              <a:rPr lang="en-US" altLang="en-US" i="1" smtClean="0"/>
              <a:t>Ross</a:t>
            </a:r>
            <a:r>
              <a:rPr lang="en-US" altLang="en-US" smtClean="0"/>
              <a:t>, 456 U. S. 798, permit an officer to search a vehicle when safety or evidentiary concerns demand. Pp. 11–14. </a:t>
            </a:r>
          </a:p>
          <a:p>
            <a:endParaRPr lang="en-US" altLang="en-US" smtClean="0"/>
          </a:p>
          <a:p>
            <a:pPr>
              <a:buFontTx/>
              <a:buNone/>
            </a:pPr>
            <a:endParaRPr lang="en-US" altLang="en-US" smtClean="0"/>
          </a:p>
          <a:p>
            <a:pPr>
              <a:buFontTx/>
              <a:buNone/>
            </a:pPr>
            <a:endParaRPr lang="en-US" altLang="en-US" smtClean="0"/>
          </a:p>
          <a:p>
            <a:endParaRPr lang="en-US" altLang="en-US" smtClean="0"/>
          </a:p>
        </p:txBody>
      </p:sp>
    </p:spTree>
    <p:extLst>
      <p:ext uri="{BB962C8B-B14F-4D97-AF65-F5344CB8AC3E}">
        <p14:creationId xmlns:p14="http://schemas.microsoft.com/office/powerpoint/2010/main" val="37616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3347">
                                            <p:txEl>
                                              <p:pRg st="1" end="1"/>
                                            </p:txEl>
                                          </p:spTgt>
                                        </p:tgtEl>
                                        <p:attrNameLst>
                                          <p:attrName>style.visibility</p:attrName>
                                        </p:attrNameLst>
                                      </p:cBhvr>
                                      <p:to>
                                        <p:strVal val="visible"/>
                                      </p:to>
                                    </p:set>
                                    <p:animEffect transition="in" filter="blinds(horizontal)">
                                      <p:cBhvr>
                                        <p:cTn id="7" dur="500"/>
                                        <p:tgtEl>
                                          <p:spTgt spid="313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457200" y="762000"/>
            <a:ext cx="8229600" cy="5745163"/>
          </a:xfrm>
        </p:spPr>
        <p:txBody>
          <a:bodyPr/>
          <a:lstStyle/>
          <a:p>
            <a:pPr>
              <a:lnSpc>
                <a:spcPct val="90000"/>
              </a:lnSpc>
            </a:pPr>
            <a:r>
              <a:rPr lang="en-US" altLang="en-US" sz="2800" smtClean="0"/>
              <a:t>(“[T]he mere fact that law enforcement may be made more efficient can never by itself justify disregard of the Fourth Amendment”). The dissent’s reference in this regard to the reliance interests cited in </a:t>
            </a:r>
            <a:r>
              <a:rPr lang="en-US" altLang="en-US" sz="2800" i="1" smtClean="0"/>
              <a:t>Dickerson </a:t>
            </a:r>
            <a:r>
              <a:rPr lang="en-US" altLang="en-US" sz="2800" smtClean="0"/>
              <a:t>v. </a:t>
            </a:r>
            <a:r>
              <a:rPr lang="en-US" altLang="en-US" sz="2800" i="1" smtClean="0"/>
              <a:t>United States</a:t>
            </a:r>
            <a:r>
              <a:rPr lang="en-US" altLang="en-US" sz="2800" smtClean="0"/>
              <a:t>, 530 U. S. 428 (2000), is misplaced… In observing that “</a:t>
            </a:r>
            <a:r>
              <a:rPr lang="en-US" altLang="en-US" sz="2800" i="1" smtClean="0"/>
              <a:t>Miranda </a:t>
            </a:r>
            <a:r>
              <a:rPr lang="en-US" altLang="en-US" sz="2800" smtClean="0"/>
              <a:t>has become embedded in routine police practice to the point where the warnings have become part of our national culture,”…the Court was referring not to police reliance on a rule requiring them to provide warnings but to the broader societal reliance on that individual right. </a:t>
            </a:r>
          </a:p>
        </p:txBody>
      </p:sp>
    </p:spTree>
    <p:extLst>
      <p:ext uri="{BB962C8B-B14F-4D97-AF65-F5344CB8AC3E}">
        <p14:creationId xmlns:p14="http://schemas.microsoft.com/office/powerpoint/2010/main" val="346843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Effect transition="in" filter="blinds(horizontal)">
                                      <p:cBhvr>
                                        <p:cTn id="7" dur="500"/>
                                        <p:tgtEl>
                                          <p:spTgt spid="339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457200" y="762000"/>
            <a:ext cx="8229600" cy="5745163"/>
          </a:xfrm>
        </p:spPr>
        <p:txBody>
          <a:bodyPr/>
          <a:lstStyle/>
          <a:p>
            <a:r>
              <a:rPr lang="en-US" altLang="en-US" smtClean="0"/>
              <a:t>Police may search a vehicle incident to a recent occupant’s arrest only if the arrestee is within reaching distance of the passenger compartment at the time of the search or it is reasonable to believe the vehicle contains evidence of the offense of arrest. When these justifications are absent, a search of an arrestee’s vehicle will be unreasonable </a:t>
            </a:r>
            <a:r>
              <a:rPr lang="en-US" altLang="en-US" i="1" u="sng" smtClean="0"/>
              <a:t>unless police obtain a warrant or show that another exception to the warrant requirement applies</a:t>
            </a:r>
            <a:r>
              <a:rPr lang="en-US" altLang="en-US" smtClean="0"/>
              <a:t>. </a:t>
            </a:r>
          </a:p>
        </p:txBody>
      </p:sp>
    </p:spTree>
    <p:extLst>
      <p:ext uri="{BB962C8B-B14F-4D97-AF65-F5344CB8AC3E}">
        <p14:creationId xmlns:p14="http://schemas.microsoft.com/office/powerpoint/2010/main" val="1038291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blinds(horizontal)">
                                      <p:cBhvr>
                                        <p:cTn id="7" dur="500"/>
                                        <p:tgtEl>
                                          <p:spTgt spid="34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304800"/>
            <a:ext cx="8229600" cy="6324600"/>
          </a:xfrm>
        </p:spPr>
        <p:txBody>
          <a:bodyPr/>
          <a:lstStyle/>
          <a:p>
            <a:pPr algn="ctr" eaLnBrk="1" hangingPunct="1">
              <a:buFontTx/>
              <a:buNone/>
            </a:pPr>
            <a:r>
              <a:rPr lang="en-US" altLang="en-US" smtClean="0"/>
              <a:t>Police Officers are authorized to make a protective sweep in conjunction with an </a:t>
            </a:r>
          </a:p>
          <a:p>
            <a:pPr algn="ctr" eaLnBrk="1" hangingPunct="1">
              <a:buFontTx/>
              <a:buNone/>
            </a:pPr>
            <a:r>
              <a:rPr lang="en-US" altLang="en-US" smtClean="0"/>
              <a:t>in-home arrest when they possess “articulable facts which, taken together with the rational inferences from those facts, would warrant a reasonable prudent officer in believing that the area to be swept harbors an individual posing a danger to those on the arrest scene.”</a:t>
            </a:r>
          </a:p>
          <a:p>
            <a:pPr algn="ctr" eaLnBrk="1" hangingPunct="1">
              <a:buFontTx/>
              <a:buNone/>
            </a:pPr>
            <a:endParaRPr lang="en-US" altLang="en-US" smtClean="0"/>
          </a:p>
          <a:p>
            <a:pPr algn="ctr" eaLnBrk="1" hangingPunct="1">
              <a:buFontTx/>
              <a:buNone/>
            </a:pPr>
            <a:r>
              <a:rPr lang="en-US" altLang="en-US" i="1" smtClean="0"/>
              <a:t>Maryland v. Buie, 494 U.S.325</a:t>
            </a:r>
          </a:p>
        </p:txBody>
      </p:sp>
    </p:spTree>
    <p:extLst>
      <p:ext uri="{BB962C8B-B14F-4D97-AF65-F5344CB8AC3E}">
        <p14:creationId xmlns:p14="http://schemas.microsoft.com/office/powerpoint/2010/main" val="1087365963"/>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subTitle" idx="1"/>
          </p:nvPr>
        </p:nvSpPr>
        <p:spPr>
          <a:xfrm>
            <a:off x="685800" y="304800"/>
            <a:ext cx="7772400" cy="6172200"/>
          </a:xfrm>
        </p:spPr>
        <p:txBody>
          <a:bodyPr/>
          <a:lstStyle/>
          <a:p>
            <a:pPr algn="l" eaLnBrk="1" hangingPunct="1"/>
            <a:r>
              <a:rPr lang="en-US" altLang="en-US" b="1" dirty="0" smtClean="0">
                <a:solidFill>
                  <a:schemeClr val="tx1"/>
                </a:solidFill>
              </a:rPr>
              <a:t>3. </a:t>
            </a:r>
            <a:r>
              <a:rPr lang="en-US" altLang="en-US" b="1" u="sng" dirty="0" smtClean="0">
                <a:solidFill>
                  <a:schemeClr val="tx1"/>
                </a:solidFill>
              </a:rPr>
              <a:t>Consensual Searches</a:t>
            </a:r>
          </a:p>
          <a:p>
            <a:pPr algn="l" eaLnBrk="1" hangingPunct="1"/>
            <a:r>
              <a:rPr lang="en-US" altLang="en-US" sz="2800" b="1" dirty="0" smtClean="0">
                <a:solidFill>
                  <a:schemeClr val="tx1"/>
                </a:solidFill>
              </a:rPr>
              <a:t>Consensual searches eliminate the requirement of warrants or probable cause. Consent must be freely and voluntarily given absent any coercion. Generally, there are three elements to satisfy when obtaining a consent to search.</a:t>
            </a:r>
          </a:p>
          <a:p>
            <a:pPr algn="l" eaLnBrk="1" hangingPunct="1"/>
            <a:endParaRPr lang="en-US" altLang="en-US" sz="2800" b="1" dirty="0" smtClean="0">
              <a:solidFill>
                <a:schemeClr val="tx1"/>
              </a:solidFill>
            </a:endParaRPr>
          </a:p>
          <a:p>
            <a:pPr algn="l" eaLnBrk="1" hangingPunct="1"/>
            <a:r>
              <a:rPr lang="en-US" altLang="en-US" sz="2800" b="1" dirty="0" smtClean="0">
                <a:solidFill>
                  <a:schemeClr val="tx1"/>
                </a:solidFill>
              </a:rPr>
              <a:t>A)  The person consenting must have the legal authority to consent.</a:t>
            </a:r>
          </a:p>
          <a:p>
            <a:pPr algn="l" eaLnBrk="1" hangingPunct="1"/>
            <a:r>
              <a:rPr lang="en-US" altLang="en-US" sz="2800" b="1" dirty="0" smtClean="0">
                <a:solidFill>
                  <a:schemeClr val="tx1"/>
                </a:solidFill>
              </a:rPr>
              <a:t>B)  The scope of the consent is specific as to the areas searched.</a:t>
            </a:r>
            <a:endParaRPr lang="en-US" altLang="en-US" b="1" dirty="0" smtClean="0">
              <a:solidFill>
                <a:schemeClr val="tx1"/>
              </a:solidFill>
            </a:endParaRPr>
          </a:p>
        </p:txBody>
      </p:sp>
    </p:spTree>
    <p:extLst>
      <p:ext uri="{BB962C8B-B14F-4D97-AF65-F5344CB8AC3E}">
        <p14:creationId xmlns:p14="http://schemas.microsoft.com/office/powerpoint/2010/main" val="1616812995"/>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subTitle" idx="1"/>
          </p:nvPr>
        </p:nvSpPr>
        <p:spPr>
          <a:xfrm>
            <a:off x="762000" y="457200"/>
            <a:ext cx="7696200" cy="5181600"/>
          </a:xfrm>
        </p:spPr>
        <p:txBody>
          <a:bodyPr/>
          <a:lstStyle/>
          <a:p>
            <a:pPr algn="l" eaLnBrk="1" hangingPunct="1"/>
            <a:r>
              <a:rPr lang="en-US" altLang="en-US" sz="2800" b="1" dirty="0" smtClean="0">
                <a:solidFill>
                  <a:schemeClr val="tx1"/>
                </a:solidFill>
              </a:rPr>
              <a:t>C) The consent is a product of a freedom of choice by the person giving consent absent any coercion, fear of intimidation, hope of benefit or reward.  Consent must be freely and voluntarily given.</a:t>
            </a:r>
          </a:p>
          <a:p>
            <a:pPr algn="l" eaLnBrk="1" hangingPunct="1"/>
            <a:endParaRPr lang="en-US" altLang="en-US" sz="2800" b="1" dirty="0" smtClean="0">
              <a:solidFill>
                <a:schemeClr val="tx1"/>
              </a:solidFill>
            </a:endParaRPr>
          </a:p>
          <a:p>
            <a:pPr algn="l" eaLnBrk="1" hangingPunct="1"/>
            <a:r>
              <a:rPr lang="en-US" altLang="en-US" sz="2800" b="1" dirty="0" smtClean="0">
                <a:solidFill>
                  <a:schemeClr val="tx1"/>
                </a:solidFill>
              </a:rPr>
              <a:t>Consents should always be well documented by consent form, audio, or video tapes when feasible.</a:t>
            </a:r>
          </a:p>
          <a:p>
            <a:pPr algn="l" eaLnBrk="1" hangingPunct="1"/>
            <a:endParaRPr lang="en-US" altLang="en-US" sz="2800" b="1" dirty="0" smtClean="0">
              <a:solidFill>
                <a:schemeClr val="tx1"/>
              </a:solidFill>
            </a:endParaRPr>
          </a:p>
        </p:txBody>
      </p:sp>
    </p:spTree>
    <p:extLst>
      <p:ext uri="{BB962C8B-B14F-4D97-AF65-F5344CB8AC3E}">
        <p14:creationId xmlns:p14="http://schemas.microsoft.com/office/powerpoint/2010/main" val="468142654"/>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ubTitle" idx="1"/>
          </p:nvPr>
        </p:nvSpPr>
        <p:spPr>
          <a:xfrm>
            <a:off x="685800" y="457200"/>
            <a:ext cx="7772400" cy="6096000"/>
          </a:xfrm>
        </p:spPr>
        <p:txBody>
          <a:bodyPr/>
          <a:lstStyle/>
          <a:p>
            <a:pPr algn="l" eaLnBrk="1" hangingPunct="1"/>
            <a:r>
              <a:rPr lang="en-US" altLang="en-US" sz="3000" dirty="0" smtClean="0">
                <a:solidFill>
                  <a:schemeClr val="tx1"/>
                </a:solidFill>
              </a:rPr>
              <a:t>The consent will be judged under the totality of circumstances test.</a:t>
            </a:r>
          </a:p>
          <a:p>
            <a:pPr algn="l" eaLnBrk="1" hangingPunct="1"/>
            <a:r>
              <a:rPr lang="en-US" altLang="en-US" sz="3000" dirty="0" smtClean="0">
                <a:solidFill>
                  <a:schemeClr val="tx1"/>
                </a:solidFill>
              </a:rPr>
              <a:t>Several factors to be examined are:</a:t>
            </a:r>
          </a:p>
          <a:p>
            <a:pPr algn="l" eaLnBrk="1" hangingPunct="1"/>
            <a:endParaRPr lang="en-US" altLang="en-US" sz="2600" dirty="0" smtClean="0">
              <a:solidFill>
                <a:schemeClr val="tx1"/>
              </a:solidFill>
            </a:endParaRPr>
          </a:p>
          <a:p>
            <a:pPr algn="l" eaLnBrk="1" hangingPunct="1"/>
            <a:r>
              <a:rPr lang="en-US" altLang="en-US" sz="2600" dirty="0" smtClean="0">
                <a:solidFill>
                  <a:schemeClr val="tx1"/>
                </a:solidFill>
              </a:rPr>
              <a:t>1.  The circumstances of the consent</a:t>
            </a:r>
          </a:p>
          <a:p>
            <a:pPr algn="l" eaLnBrk="1" hangingPunct="1"/>
            <a:r>
              <a:rPr lang="en-US" altLang="en-US" sz="2600" dirty="0" smtClean="0">
                <a:solidFill>
                  <a:schemeClr val="tx1"/>
                </a:solidFill>
              </a:rPr>
              <a:t>2.  Authority, control and dominion over area to  	be searched</a:t>
            </a:r>
          </a:p>
          <a:p>
            <a:pPr algn="l" eaLnBrk="1" hangingPunct="1"/>
            <a:r>
              <a:rPr lang="en-US" altLang="en-US" sz="2600" dirty="0" smtClean="0">
                <a:solidFill>
                  <a:schemeClr val="tx1"/>
                </a:solidFill>
              </a:rPr>
              <a:t>3.  The education of the person.</a:t>
            </a:r>
          </a:p>
          <a:p>
            <a:pPr algn="l" eaLnBrk="1" hangingPunct="1"/>
            <a:r>
              <a:rPr lang="en-US" altLang="en-US" sz="2600" dirty="0" smtClean="0">
                <a:solidFill>
                  <a:schemeClr val="tx1"/>
                </a:solidFill>
              </a:rPr>
              <a:t>4.  Age of the consenting individual</a:t>
            </a:r>
          </a:p>
          <a:p>
            <a:pPr algn="l" eaLnBrk="1" hangingPunct="1"/>
            <a:r>
              <a:rPr lang="en-US" altLang="en-US" sz="2600" dirty="0" smtClean="0">
                <a:solidFill>
                  <a:schemeClr val="tx1"/>
                </a:solidFill>
              </a:rPr>
              <a:t>5.  The authority of the person over the area.</a:t>
            </a:r>
          </a:p>
          <a:p>
            <a:pPr algn="l" eaLnBrk="1" hangingPunct="1"/>
            <a:r>
              <a:rPr lang="en-US" altLang="en-US" sz="2600" dirty="0" smtClean="0">
                <a:solidFill>
                  <a:schemeClr val="tx1"/>
                </a:solidFill>
              </a:rPr>
              <a:t>6.  Common authority, control, and dominion with others, joint or shared</a:t>
            </a:r>
          </a:p>
          <a:p>
            <a:pPr algn="l" eaLnBrk="1" hangingPunct="1"/>
            <a:endParaRPr lang="en-US" altLang="en-US" sz="2600" dirty="0" smtClean="0"/>
          </a:p>
        </p:txBody>
      </p:sp>
    </p:spTree>
    <p:extLst>
      <p:ext uri="{BB962C8B-B14F-4D97-AF65-F5344CB8AC3E}">
        <p14:creationId xmlns:p14="http://schemas.microsoft.com/office/powerpoint/2010/main" val="3181785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fld id="{39B63065-992C-4E6B-9989-415007D2A50C}" type="datetime1">
              <a:rPr lang="en-US" smtClean="0">
                <a:solidFill>
                  <a:prstClr val="black">
                    <a:tint val="75000"/>
                  </a:prstClr>
                </a:solidFill>
              </a:rPr>
              <a:pPr/>
              <a:t>4/22/2014</a:t>
            </a:fld>
            <a:endParaRPr lang="en-US" smtClean="0">
              <a:solidFill>
                <a:prstClr val="black">
                  <a:tint val="75000"/>
                </a:prstClr>
              </a:solidFill>
            </a:endParaRPr>
          </a:p>
        </p:txBody>
      </p:sp>
      <p:sp>
        <p:nvSpPr>
          <p:cNvPr id="20483" name="Slide Number Placeholder 4"/>
          <p:cNvSpPr>
            <a:spLocks noGrp="1"/>
          </p:cNvSpPr>
          <p:nvPr>
            <p:ph type="sldNum" sz="quarter" idx="12"/>
          </p:nvPr>
        </p:nvSpPr>
        <p:spPr>
          <a:noFill/>
        </p:spPr>
        <p:txBody>
          <a:bodyPr/>
          <a:lstStyle/>
          <a:p>
            <a:fld id="{8469394F-9C45-4CC2-8280-F9FF3705CDEF}" type="slidenum">
              <a:rPr lang="en-US" smtClean="0">
                <a:solidFill>
                  <a:prstClr val="black">
                    <a:tint val="75000"/>
                  </a:prstClr>
                </a:solidFill>
              </a:rPr>
              <a:pPr/>
              <a:t>26</a:t>
            </a:fld>
            <a:endParaRPr lang="en-US" smtClean="0">
              <a:solidFill>
                <a:prstClr val="black">
                  <a:tint val="75000"/>
                </a:prstClr>
              </a:solidFill>
            </a:endParaRPr>
          </a:p>
        </p:txBody>
      </p:sp>
      <p:pic>
        <p:nvPicPr>
          <p:cNvPr id="20484" name="Picture 2" descr="mind"/>
          <p:cNvPicPr>
            <a:picLocks noChangeAspect="1" noChangeArrowheads="1"/>
          </p:cNvPicPr>
          <p:nvPr/>
        </p:nvPicPr>
        <p:blipFill>
          <a:blip r:embed="rId3"/>
          <a:srcRect/>
          <a:stretch>
            <a:fillRect/>
          </a:stretch>
        </p:blipFill>
        <p:spPr bwMode="auto">
          <a:xfrm>
            <a:off x="2438400" y="0"/>
            <a:ext cx="4765675" cy="6858000"/>
          </a:xfrm>
          <a:prstGeom prst="rect">
            <a:avLst/>
          </a:prstGeom>
          <a:noFill/>
          <a:ln w="9525">
            <a:noFill/>
            <a:miter lim="800000"/>
            <a:headEnd/>
            <a:tailEnd/>
          </a:ln>
        </p:spPr>
      </p:pic>
    </p:spTree>
    <p:extLst>
      <p:ext uri="{BB962C8B-B14F-4D97-AF65-F5344CB8AC3E}">
        <p14:creationId xmlns:p14="http://schemas.microsoft.com/office/powerpoint/2010/main" val="128239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subTitle" idx="1"/>
          </p:nvPr>
        </p:nvSpPr>
        <p:spPr>
          <a:xfrm>
            <a:off x="685800" y="457200"/>
            <a:ext cx="7772400" cy="6096000"/>
          </a:xfrm>
        </p:spPr>
        <p:txBody>
          <a:bodyPr/>
          <a:lstStyle/>
          <a:p>
            <a:pPr algn="l" eaLnBrk="1" hangingPunct="1"/>
            <a:r>
              <a:rPr lang="en-US" altLang="en-US" sz="3000" dirty="0" smtClean="0">
                <a:solidFill>
                  <a:schemeClr val="tx1"/>
                </a:solidFill>
              </a:rPr>
              <a:t>The consent will be judged under the totality of circumstances test.  (cont.)</a:t>
            </a:r>
          </a:p>
          <a:p>
            <a:pPr algn="l" eaLnBrk="1" hangingPunct="1"/>
            <a:r>
              <a:rPr lang="en-US" altLang="en-US" sz="3000" dirty="0" smtClean="0">
                <a:solidFill>
                  <a:schemeClr val="tx1"/>
                </a:solidFill>
              </a:rPr>
              <a:t>Several factors to be examined are:</a:t>
            </a:r>
          </a:p>
          <a:p>
            <a:pPr algn="l" eaLnBrk="1" hangingPunct="1"/>
            <a:endParaRPr lang="en-US" altLang="en-US" sz="2600" dirty="0" smtClean="0">
              <a:solidFill>
                <a:schemeClr val="tx1"/>
              </a:solidFill>
            </a:endParaRPr>
          </a:p>
          <a:p>
            <a:pPr algn="l" eaLnBrk="1" hangingPunct="1"/>
            <a:r>
              <a:rPr lang="en-US" altLang="en-US" sz="2600" dirty="0" smtClean="0">
                <a:solidFill>
                  <a:schemeClr val="tx1"/>
                </a:solidFill>
              </a:rPr>
              <a:t>7.  The right of invitation</a:t>
            </a:r>
          </a:p>
          <a:p>
            <a:pPr algn="l" eaLnBrk="1" hangingPunct="1"/>
            <a:r>
              <a:rPr lang="en-US" altLang="en-US" sz="2600" dirty="0" smtClean="0">
                <a:solidFill>
                  <a:schemeClr val="tx1"/>
                </a:solidFill>
              </a:rPr>
              <a:t>8.  Whether the person is in custody or not at the time of consent.</a:t>
            </a:r>
          </a:p>
          <a:p>
            <a:pPr algn="l" eaLnBrk="1" hangingPunct="1"/>
            <a:r>
              <a:rPr lang="en-US" altLang="en-US" sz="2600" dirty="0" smtClean="0">
                <a:solidFill>
                  <a:schemeClr val="tx1"/>
                </a:solidFill>
              </a:rPr>
              <a:t>9.  The officers actions, statements, demeanor, appearance, and conduct</a:t>
            </a:r>
          </a:p>
          <a:p>
            <a:pPr algn="l" eaLnBrk="1" hangingPunct="1"/>
            <a:r>
              <a:rPr lang="en-US" altLang="en-US" sz="2600" dirty="0" smtClean="0">
                <a:solidFill>
                  <a:schemeClr val="tx1"/>
                </a:solidFill>
              </a:rPr>
              <a:t>10.  Right to refuse consent</a:t>
            </a:r>
          </a:p>
          <a:p>
            <a:pPr algn="l" eaLnBrk="1" hangingPunct="1"/>
            <a:r>
              <a:rPr lang="en-US" altLang="en-US" sz="2600" dirty="0" smtClean="0">
                <a:solidFill>
                  <a:schemeClr val="tx1"/>
                </a:solidFill>
              </a:rPr>
              <a:t>11.  Advised of Miranda Rights or not.  Any issue as to voluntariness of the consent</a:t>
            </a:r>
          </a:p>
        </p:txBody>
      </p:sp>
    </p:spTree>
    <p:extLst>
      <p:ext uri="{BB962C8B-B14F-4D97-AF65-F5344CB8AC3E}">
        <p14:creationId xmlns:p14="http://schemas.microsoft.com/office/powerpoint/2010/main" val="2578579220"/>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ubTitle" idx="1"/>
          </p:nvPr>
        </p:nvSpPr>
        <p:spPr>
          <a:xfrm>
            <a:off x="533400" y="1524000"/>
            <a:ext cx="8077200" cy="3505200"/>
          </a:xfrm>
        </p:spPr>
        <p:txBody>
          <a:bodyPr/>
          <a:lstStyle/>
          <a:p>
            <a:pPr algn="l" eaLnBrk="1" hangingPunct="1"/>
            <a:endParaRPr lang="en-US" altLang="en-US" sz="2800" dirty="0" smtClean="0"/>
          </a:p>
          <a:p>
            <a:pPr algn="l" eaLnBrk="1" hangingPunct="1"/>
            <a:r>
              <a:rPr lang="en-US" altLang="en-US" sz="2800" b="1" dirty="0" smtClean="0">
                <a:solidFill>
                  <a:schemeClr val="tx1"/>
                </a:solidFill>
              </a:rPr>
              <a:t>In third party consent, the officer must show that the absent party has assumed the risk that one of the co-habitants could consent and the parties exercised common authority over the area or items to be searched.</a:t>
            </a:r>
          </a:p>
        </p:txBody>
      </p:sp>
    </p:spTree>
    <p:extLst>
      <p:ext uri="{BB962C8B-B14F-4D97-AF65-F5344CB8AC3E}">
        <p14:creationId xmlns:p14="http://schemas.microsoft.com/office/powerpoint/2010/main" val="422279590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Georgia v. Randolph, 547 U.S. 103 (2006)</a:t>
            </a:r>
          </a:p>
        </p:txBody>
      </p:sp>
      <p:sp>
        <p:nvSpPr>
          <p:cNvPr id="3" name="Content Placeholder 2"/>
          <p:cNvSpPr>
            <a:spLocks noGrp="1"/>
          </p:cNvSpPr>
          <p:nvPr>
            <p:ph idx="1"/>
          </p:nvPr>
        </p:nvSpPr>
        <p:spPr/>
        <p:txBody>
          <a:bodyPr>
            <a:normAutofit/>
          </a:bodyPr>
          <a:lstStyle/>
          <a:p>
            <a:pPr marL="0" indent="0" algn="ctr">
              <a:buNone/>
            </a:pPr>
            <a:r>
              <a:rPr lang="en-US" sz="4000" b="1" dirty="0"/>
              <a:t>E</a:t>
            </a:r>
            <a:r>
              <a:rPr lang="en-US" sz="4000" b="1" dirty="0" smtClean="0"/>
              <a:t>xtends </a:t>
            </a:r>
            <a:r>
              <a:rPr lang="en-US" sz="4000" b="1" dirty="0"/>
              <a:t>to </a:t>
            </a:r>
            <a:r>
              <a:rPr lang="en-US" sz="4000" b="1" dirty="0" smtClean="0"/>
              <a:t>prevent </a:t>
            </a:r>
            <a:r>
              <a:rPr lang="en-US" sz="4000" b="1" dirty="0"/>
              <a:t>one occupant from giving valid consent after another occupant who refused consent </a:t>
            </a:r>
            <a:r>
              <a:rPr lang="en-US" sz="4000" b="1" dirty="0" smtClean="0"/>
              <a:t>has </a:t>
            </a:r>
            <a:r>
              <a:rPr lang="en-US" sz="4000" b="1" dirty="0"/>
              <a:t>been removed from the premises</a:t>
            </a:r>
          </a:p>
        </p:txBody>
      </p:sp>
    </p:spTree>
    <p:extLst>
      <p:ext uri="{BB962C8B-B14F-4D97-AF65-F5344CB8AC3E}">
        <p14:creationId xmlns:p14="http://schemas.microsoft.com/office/powerpoint/2010/main" val="1516192082"/>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In Fernandez v. California, No. 12-7822 (Feb. 25, 2014),</a:t>
            </a:r>
            <a:endParaRPr lang="en-US" dirty="0"/>
          </a:p>
        </p:txBody>
      </p:sp>
      <p:sp>
        <p:nvSpPr>
          <p:cNvPr id="3" name="Content Placeholder 2"/>
          <p:cNvSpPr>
            <a:spLocks noGrp="1"/>
          </p:cNvSpPr>
          <p:nvPr>
            <p:ph idx="1"/>
          </p:nvPr>
        </p:nvSpPr>
        <p:spPr/>
        <p:txBody>
          <a:bodyPr/>
          <a:lstStyle/>
          <a:p>
            <a:pPr marL="0" indent="0">
              <a:buNone/>
            </a:pPr>
            <a:r>
              <a:rPr lang="en-US" b="1" dirty="0"/>
              <a:t>Accordingly, the Court found, putting aside the Randolph exception, the lawful occupant </a:t>
            </a:r>
            <a:r>
              <a:rPr lang="en-US" b="1" dirty="0" smtClean="0"/>
              <a:t>of </a:t>
            </a:r>
            <a:r>
              <a:rPr lang="en-US" b="1" dirty="0"/>
              <a:t>a residence should have the right to invite law enforcement to enter to conduct a search. </a:t>
            </a:r>
          </a:p>
          <a:p>
            <a:pPr marL="0" indent="0">
              <a:buNone/>
            </a:pPr>
            <a:r>
              <a:rPr lang="en-US" b="1" dirty="0"/>
              <a:t>“Any other rule would trample on the rights of the occupant who is willing to consent.” </a:t>
            </a:r>
          </a:p>
        </p:txBody>
      </p:sp>
    </p:spTree>
    <p:extLst>
      <p:ext uri="{BB962C8B-B14F-4D97-AF65-F5344CB8AC3E}">
        <p14:creationId xmlns:p14="http://schemas.microsoft.com/office/powerpoint/2010/main" val="1087147444"/>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ubTitle" idx="1"/>
          </p:nvPr>
        </p:nvSpPr>
        <p:spPr>
          <a:xfrm>
            <a:off x="533400" y="304800"/>
            <a:ext cx="8153400" cy="6324600"/>
          </a:xfrm>
        </p:spPr>
        <p:txBody>
          <a:bodyPr/>
          <a:lstStyle/>
          <a:p>
            <a:pPr marL="609600" indent="-609600" algn="l" eaLnBrk="1" hangingPunct="1">
              <a:lnSpc>
                <a:spcPct val="90000"/>
              </a:lnSpc>
              <a:buFontTx/>
              <a:buAutoNum type="arabicPeriod" startAt="4"/>
            </a:pPr>
            <a:r>
              <a:rPr lang="en-US" altLang="en-US" sz="2800" b="1" u="sng" dirty="0" smtClean="0">
                <a:solidFill>
                  <a:schemeClr val="tx1"/>
                </a:solidFill>
              </a:rPr>
              <a:t>Vehicle Searches</a:t>
            </a:r>
          </a:p>
          <a:p>
            <a:pPr marL="609600" indent="-609600" algn="l" eaLnBrk="1" hangingPunct="1">
              <a:lnSpc>
                <a:spcPct val="90000"/>
              </a:lnSpc>
            </a:pPr>
            <a:r>
              <a:rPr lang="en-US" altLang="en-US" sz="2800" b="1" dirty="0" smtClean="0">
                <a:solidFill>
                  <a:schemeClr val="tx1"/>
                </a:solidFill>
              </a:rPr>
              <a:t>(Vehicle Exception, “Not” Exemption)</a:t>
            </a:r>
          </a:p>
          <a:p>
            <a:pPr marL="609600" indent="-609600" algn="l" eaLnBrk="1" hangingPunct="1">
              <a:lnSpc>
                <a:spcPct val="90000"/>
              </a:lnSpc>
            </a:pPr>
            <a:endParaRPr lang="en-US" altLang="en-US" sz="2800" b="1" dirty="0" smtClean="0">
              <a:solidFill>
                <a:schemeClr val="tx1"/>
              </a:solidFill>
            </a:endParaRPr>
          </a:p>
          <a:p>
            <a:pPr marL="609600" indent="-609600" algn="l" eaLnBrk="1" hangingPunct="1">
              <a:lnSpc>
                <a:spcPct val="90000"/>
              </a:lnSpc>
            </a:pPr>
            <a:r>
              <a:rPr lang="en-US" altLang="en-US" sz="2600" b="1" dirty="0" smtClean="0">
                <a:solidFill>
                  <a:schemeClr val="tx1"/>
                </a:solidFill>
              </a:rPr>
              <a:t>Vehicles may be searched without a warrant when two elements are present:</a:t>
            </a:r>
          </a:p>
          <a:p>
            <a:pPr marL="609600" indent="-609600" algn="l" eaLnBrk="1" hangingPunct="1">
              <a:lnSpc>
                <a:spcPct val="90000"/>
              </a:lnSpc>
            </a:pPr>
            <a:r>
              <a:rPr lang="en-US" altLang="en-US" sz="2600" b="1" dirty="0" smtClean="0">
                <a:solidFill>
                  <a:schemeClr val="tx1"/>
                </a:solidFill>
              </a:rPr>
              <a:t>A)  Probable Cause</a:t>
            </a:r>
          </a:p>
          <a:p>
            <a:pPr marL="609600" indent="-609600" algn="l" eaLnBrk="1" hangingPunct="1">
              <a:lnSpc>
                <a:spcPct val="90000"/>
              </a:lnSpc>
            </a:pPr>
            <a:r>
              <a:rPr lang="en-US" altLang="en-US" sz="2600" b="1" dirty="0" smtClean="0">
                <a:solidFill>
                  <a:schemeClr val="tx1"/>
                </a:solidFill>
              </a:rPr>
              <a:t>B) Mobility</a:t>
            </a:r>
            <a:endParaRPr lang="en-US" altLang="en-US" sz="2500" b="1" dirty="0" smtClean="0">
              <a:solidFill>
                <a:schemeClr val="tx1"/>
              </a:solidFill>
            </a:endParaRPr>
          </a:p>
          <a:p>
            <a:pPr marL="609600" indent="-609600" algn="l" eaLnBrk="1" hangingPunct="1">
              <a:lnSpc>
                <a:spcPct val="90000"/>
              </a:lnSpc>
            </a:pPr>
            <a:r>
              <a:rPr lang="en-US" altLang="en-US" sz="2500" b="1" dirty="0" smtClean="0">
                <a:solidFill>
                  <a:schemeClr val="tx1"/>
                </a:solidFill>
              </a:rPr>
              <a:t>Officers should always try to obtain warrants.  Pre-judicial approval is always prudent, however there are occasions where there is not enough time to obtain a warrant. </a:t>
            </a:r>
          </a:p>
          <a:p>
            <a:pPr marL="609600" indent="-609600" algn="l" eaLnBrk="1" hangingPunct="1">
              <a:lnSpc>
                <a:spcPct val="90000"/>
              </a:lnSpc>
            </a:pPr>
            <a:endParaRPr lang="en-US" altLang="en-US" sz="2500" b="1" dirty="0" smtClean="0">
              <a:solidFill>
                <a:schemeClr val="tx1"/>
              </a:solidFill>
            </a:endParaRPr>
          </a:p>
          <a:p>
            <a:pPr marL="609600" indent="-609600" algn="l" eaLnBrk="1" hangingPunct="1">
              <a:lnSpc>
                <a:spcPct val="90000"/>
              </a:lnSpc>
            </a:pPr>
            <a:r>
              <a:rPr lang="en-US" altLang="en-US" sz="2500" b="1" dirty="0" smtClean="0">
                <a:solidFill>
                  <a:schemeClr val="tx1"/>
                </a:solidFill>
              </a:rPr>
              <a:t>The fact a vehicle has the ability to move from jurisdiction to jurisdiction satisfies the mobility requirement.</a:t>
            </a:r>
          </a:p>
          <a:p>
            <a:pPr marL="609600" indent="-609600" algn="l" eaLnBrk="1" hangingPunct="1">
              <a:lnSpc>
                <a:spcPct val="90000"/>
              </a:lnSpc>
            </a:pPr>
            <a:endParaRPr lang="en-US" altLang="en-US" sz="2600" dirty="0" smtClean="0"/>
          </a:p>
        </p:txBody>
      </p:sp>
    </p:spTree>
    <p:extLst>
      <p:ext uri="{BB962C8B-B14F-4D97-AF65-F5344CB8AC3E}">
        <p14:creationId xmlns:p14="http://schemas.microsoft.com/office/powerpoint/2010/main" val="3318714884"/>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subTitle" idx="1"/>
          </p:nvPr>
        </p:nvSpPr>
        <p:spPr>
          <a:xfrm>
            <a:off x="533400" y="304800"/>
            <a:ext cx="8077200" cy="5181600"/>
          </a:xfrm>
        </p:spPr>
        <p:txBody>
          <a:bodyPr/>
          <a:lstStyle/>
          <a:p>
            <a:pPr algn="l" eaLnBrk="1" hangingPunct="1"/>
            <a:r>
              <a:rPr lang="en-US" altLang="en-US" sz="2800" dirty="0" smtClean="0">
                <a:solidFill>
                  <a:schemeClr val="tx1"/>
                </a:solidFill>
              </a:rPr>
              <a:t>5. </a:t>
            </a:r>
            <a:r>
              <a:rPr lang="en-US" altLang="en-US" sz="2800" u="sng" dirty="0" smtClean="0">
                <a:solidFill>
                  <a:schemeClr val="tx1"/>
                </a:solidFill>
              </a:rPr>
              <a:t>Abandonment</a:t>
            </a:r>
          </a:p>
          <a:p>
            <a:pPr algn="l" eaLnBrk="1" hangingPunct="1"/>
            <a:endParaRPr lang="en-US" altLang="en-US" sz="2800" dirty="0" smtClean="0">
              <a:solidFill>
                <a:schemeClr val="tx1"/>
              </a:solidFill>
            </a:endParaRPr>
          </a:p>
          <a:p>
            <a:pPr algn="l" eaLnBrk="1" hangingPunct="1"/>
            <a:r>
              <a:rPr lang="en-US" altLang="en-US" sz="2800" dirty="0" smtClean="0">
                <a:solidFill>
                  <a:schemeClr val="tx1"/>
                </a:solidFill>
              </a:rPr>
              <a:t>Abandonment is judged by the facts, circumstances and history in the case.</a:t>
            </a:r>
          </a:p>
          <a:p>
            <a:pPr algn="l" eaLnBrk="1" hangingPunct="1"/>
            <a:endParaRPr lang="en-US" altLang="en-US" sz="2800" dirty="0" smtClean="0">
              <a:solidFill>
                <a:schemeClr val="tx1"/>
              </a:solidFill>
            </a:endParaRPr>
          </a:p>
          <a:p>
            <a:pPr algn="l" eaLnBrk="1" hangingPunct="1"/>
            <a:r>
              <a:rPr lang="en-US" altLang="en-US" sz="2800" dirty="0" smtClean="0">
                <a:solidFill>
                  <a:schemeClr val="tx1"/>
                </a:solidFill>
              </a:rPr>
              <a:t>When a person abandons property, he or she loses their expectation of privacy.  </a:t>
            </a:r>
          </a:p>
          <a:p>
            <a:pPr algn="l" eaLnBrk="1" hangingPunct="1"/>
            <a:endParaRPr lang="en-US" altLang="en-US" sz="2800" dirty="0" smtClean="0">
              <a:solidFill>
                <a:schemeClr val="tx1"/>
              </a:solidFill>
            </a:endParaRPr>
          </a:p>
          <a:p>
            <a:pPr algn="l" eaLnBrk="1" hangingPunct="1"/>
            <a:r>
              <a:rPr lang="en-US" altLang="en-US" sz="2800" dirty="0" smtClean="0">
                <a:solidFill>
                  <a:schemeClr val="tx1"/>
                </a:solidFill>
              </a:rPr>
              <a:t>Reasonableness and time periods sometimes are critical here.  </a:t>
            </a:r>
            <a:endParaRPr lang="en-US" altLang="en-US" dirty="0" smtClean="0">
              <a:solidFill>
                <a:schemeClr val="tx1"/>
              </a:solidFill>
            </a:endParaRPr>
          </a:p>
        </p:txBody>
      </p:sp>
    </p:spTree>
    <p:extLst>
      <p:ext uri="{BB962C8B-B14F-4D97-AF65-F5344CB8AC3E}">
        <p14:creationId xmlns:p14="http://schemas.microsoft.com/office/powerpoint/2010/main" val="41208808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subTitle" idx="1"/>
          </p:nvPr>
        </p:nvSpPr>
        <p:spPr>
          <a:xfrm>
            <a:off x="457200" y="304800"/>
            <a:ext cx="8001000" cy="6019800"/>
          </a:xfrm>
        </p:spPr>
        <p:txBody>
          <a:bodyPr/>
          <a:lstStyle/>
          <a:p>
            <a:pPr algn="l" eaLnBrk="1" hangingPunct="1"/>
            <a:r>
              <a:rPr lang="en-US" altLang="en-US" b="1" dirty="0" smtClean="0">
                <a:solidFill>
                  <a:schemeClr val="tx1"/>
                </a:solidFill>
              </a:rPr>
              <a:t>6.  </a:t>
            </a:r>
            <a:r>
              <a:rPr lang="en-US" altLang="en-US" b="1" u="sng" dirty="0" smtClean="0">
                <a:solidFill>
                  <a:schemeClr val="tx1"/>
                </a:solidFill>
              </a:rPr>
              <a:t>INVENTORIES</a:t>
            </a:r>
          </a:p>
          <a:p>
            <a:pPr algn="l" eaLnBrk="1" hangingPunct="1"/>
            <a:r>
              <a:rPr lang="en-US" altLang="en-US" sz="2800" b="1" dirty="0" smtClean="0">
                <a:solidFill>
                  <a:schemeClr val="tx1"/>
                </a:solidFill>
              </a:rPr>
              <a:t>In all inventory cases, your motive must not be investigative, but a caretaking motive. </a:t>
            </a:r>
          </a:p>
          <a:p>
            <a:pPr algn="l" eaLnBrk="1" hangingPunct="1"/>
            <a:r>
              <a:rPr lang="en-US" altLang="en-US" sz="2800" b="1" i="1" u="sng" dirty="0" smtClean="0">
                <a:solidFill>
                  <a:schemeClr val="tx1"/>
                </a:solidFill>
              </a:rPr>
              <a:t>Specific agency policy is a critical component </a:t>
            </a:r>
          </a:p>
          <a:p>
            <a:pPr algn="l" eaLnBrk="1" hangingPunct="1"/>
            <a:endParaRPr lang="en-US" altLang="en-US" sz="2800" b="1" dirty="0" smtClean="0">
              <a:solidFill>
                <a:schemeClr val="tx1"/>
              </a:solidFill>
            </a:endParaRPr>
          </a:p>
          <a:p>
            <a:pPr algn="l" eaLnBrk="1" hangingPunct="1"/>
            <a:r>
              <a:rPr lang="en-US" altLang="en-US" sz="2800" b="1" dirty="0" smtClean="0">
                <a:solidFill>
                  <a:schemeClr val="tx1"/>
                </a:solidFill>
              </a:rPr>
              <a:t>Inventories are </a:t>
            </a:r>
            <a:r>
              <a:rPr lang="en-US" altLang="en-US" sz="2800" b="1" u="sng" dirty="0" smtClean="0">
                <a:solidFill>
                  <a:schemeClr val="tx1"/>
                </a:solidFill>
              </a:rPr>
              <a:t>not</a:t>
            </a:r>
            <a:r>
              <a:rPr lang="en-US" altLang="en-US" sz="2800" b="1" dirty="0" smtClean="0">
                <a:solidFill>
                  <a:schemeClr val="tx1"/>
                </a:solidFill>
              </a:rPr>
              <a:t> searches. Inventories are allowed to protect personal property and protect the police.  An inventory is illegal if the police use it as a pretext to search. </a:t>
            </a:r>
          </a:p>
          <a:p>
            <a:pPr algn="l" eaLnBrk="1" hangingPunct="1"/>
            <a:endParaRPr lang="en-US" altLang="en-US" sz="2800" b="1" dirty="0" smtClean="0">
              <a:solidFill>
                <a:schemeClr val="tx1"/>
              </a:solidFill>
            </a:endParaRPr>
          </a:p>
          <a:p>
            <a:pPr algn="l" eaLnBrk="1" hangingPunct="1"/>
            <a:r>
              <a:rPr lang="en-US" altLang="en-US" sz="2800" b="1" dirty="0" smtClean="0">
                <a:solidFill>
                  <a:schemeClr val="tx1"/>
                </a:solidFill>
              </a:rPr>
              <a:t>The scope of an inventory is those areas or locations that a reasonable person would store valuables.</a:t>
            </a:r>
          </a:p>
        </p:txBody>
      </p:sp>
    </p:spTree>
    <p:extLst>
      <p:ext uri="{BB962C8B-B14F-4D97-AF65-F5344CB8AC3E}">
        <p14:creationId xmlns:p14="http://schemas.microsoft.com/office/powerpoint/2010/main" val="207727432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b="1" dirty="0"/>
              <a:t>In the interests of public safety and as part of what the Court has called "community caretaking functions," automobiles are frequently taken into police custody. The police may inventory the contents of a vehicle that has been lawfully impounded, but they may not use an impoundment or inventory as a medium to search for contraband. The individual's right of privacy is superior to the power of police to impound a vehicle unnecessarily.</a:t>
            </a:r>
            <a:br>
              <a:rPr lang="en-US" b="1" dirty="0"/>
            </a:br>
            <a:endParaRPr lang="en-US" b="1" dirty="0"/>
          </a:p>
        </p:txBody>
      </p:sp>
    </p:spTree>
    <p:extLst>
      <p:ext uri="{BB962C8B-B14F-4D97-AF65-F5344CB8AC3E}">
        <p14:creationId xmlns:p14="http://schemas.microsoft.com/office/powerpoint/2010/main" val="7999332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229600" cy="6126163"/>
          </a:xfrm>
        </p:spPr>
        <p:txBody>
          <a:bodyPr>
            <a:noAutofit/>
          </a:bodyPr>
          <a:lstStyle/>
          <a:p>
            <a:pPr marL="0" indent="0">
              <a:buNone/>
            </a:pPr>
            <a:r>
              <a:rPr lang="en-US" sz="2800" b="1" dirty="0"/>
              <a:t>The ultimate test for the validity of the police's conduct in impounding a vehicle is whether, under the circumstances then confronting the police, their conduct was reasonable within the meaning of the Fourth Amendment. The determinative inquiry, therefore, is whether the impoundment was reasonably necessary under the circumstances, not whether it was absolutely necessary. A police seizure and inventory are not dependent for their validity upon the absolute necessity for the police to take charge of property to preserve it. Further, police officers are not required to ask whether an arrestee desires to have someone come and get the car, nor are they required to accede to an arrestee's request that they do so.</a:t>
            </a:r>
            <a:br>
              <a:rPr lang="en-US" sz="2800" b="1" dirty="0"/>
            </a:br>
            <a:endParaRPr lang="en-US" sz="2800" b="1" dirty="0"/>
          </a:p>
        </p:txBody>
      </p:sp>
    </p:spTree>
    <p:extLst>
      <p:ext uri="{BB962C8B-B14F-4D97-AF65-F5344CB8AC3E}">
        <p14:creationId xmlns:p14="http://schemas.microsoft.com/office/powerpoint/2010/main" val="228160597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821363"/>
          </a:xfrm>
        </p:spPr>
        <p:txBody>
          <a:bodyPr>
            <a:normAutofit fontScale="85000" lnSpcReduction="20000"/>
          </a:bodyPr>
          <a:lstStyle/>
          <a:p>
            <a:pPr marL="0" indent="0">
              <a:buNone/>
            </a:pPr>
            <a:r>
              <a:rPr lang="en-US" dirty="0"/>
              <a:t>An inventory search may be "reasonable" under the Fourth Amendment even though it is not conducted pursuant to a warrant based upon probable cause. In this respect, an inventory search must not be a ruse for a general rummaging in order to discover incriminating evidence, but instead the policy or practice governing inventory searches should be designed to produce an inventory. Pursuant to these principles, the first purpose of an inventory search is the protection of the owner's property while it remains in police custody and the second purpose is the protection of the police against claims or disputes over lost or stolen property. Inventories conducted by the police pursuant to standard police procedures are deemed to be reasonable under the Fourth Amendment.</a:t>
            </a:r>
            <a:br>
              <a:rPr lang="en-US" dirty="0"/>
            </a:br>
            <a:endParaRPr lang="en-US" dirty="0"/>
          </a:p>
        </p:txBody>
      </p:sp>
    </p:spTree>
    <p:extLst>
      <p:ext uri="{BB962C8B-B14F-4D97-AF65-F5344CB8AC3E}">
        <p14:creationId xmlns:p14="http://schemas.microsoft.com/office/powerpoint/2010/main" val="106704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normAutofit fontScale="90000"/>
          </a:bodyPr>
          <a:lstStyle/>
          <a:p>
            <a:pPr algn="ctr"/>
            <a:r>
              <a:rPr lang="en-US" sz="3200" b="0"/>
              <a:t>At first glance, the following two crimes appear to have similar characteristics, suggesting they are likely connected.</a:t>
            </a:r>
          </a:p>
        </p:txBody>
      </p:sp>
      <p:sp>
        <p:nvSpPr>
          <p:cNvPr id="89093" name="Rectangle 5"/>
          <p:cNvSpPr>
            <a:spLocks noGrp="1" noChangeArrowheads="1"/>
          </p:cNvSpPr>
          <p:nvPr>
            <p:ph type="body" sz="half" idx="1"/>
          </p:nvPr>
        </p:nvSpPr>
        <p:spPr>
          <a:xfrm>
            <a:off x="914400" y="2362200"/>
            <a:ext cx="4038600" cy="4114800"/>
          </a:xfrm>
        </p:spPr>
        <p:txBody>
          <a:bodyPr/>
          <a:lstStyle/>
          <a:p>
            <a:pPr algn="ctr">
              <a:lnSpc>
                <a:spcPct val="90000"/>
              </a:lnSpc>
              <a:buFont typeface="Wingdings" pitchFamily="2" charset="2"/>
              <a:buNone/>
            </a:pPr>
            <a:r>
              <a:rPr lang="en-US" sz="3200" u="sng" dirty="0">
                <a:solidFill>
                  <a:srgbClr val="C00000"/>
                </a:solidFill>
              </a:rPr>
              <a:t>Crime 1</a:t>
            </a:r>
            <a:endParaRPr lang="en-US" sz="3200" dirty="0">
              <a:solidFill>
                <a:srgbClr val="C00000"/>
              </a:solidFill>
            </a:endParaRPr>
          </a:p>
          <a:p>
            <a:pPr algn="ctr">
              <a:lnSpc>
                <a:spcPct val="90000"/>
              </a:lnSpc>
              <a:buFont typeface="Wingdings" pitchFamily="2" charset="2"/>
              <a:buNone/>
            </a:pPr>
            <a:endParaRPr lang="en-US" sz="3200" dirty="0">
              <a:solidFill>
                <a:srgbClr val="FFCC00"/>
              </a:solidFill>
            </a:endParaRPr>
          </a:p>
          <a:p>
            <a:pPr>
              <a:lnSpc>
                <a:spcPct val="90000"/>
              </a:lnSpc>
            </a:pPr>
            <a:r>
              <a:rPr lang="en-US" dirty="0"/>
              <a:t>Child murder</a:t>
            </a:r>
          </a:p>
          <a:p>
            <a:pPr>
              <a:lnSpc>
                <a:spcPct val="90000"/>
              </a:lnSpc>
            </a:pPr>
            <a:r>
              <a:rPr lang="en-US" dirty="0"/>
              <a:t>Sexual assault</a:t>
            </a:r>
          </a:p>
          <a:p>
            <a:pPr>
              <a:lnSpc>
                <a:spcPct val="90000"/>
              </a:lnSpc>
            </a:pPr>
            <a:r>
              <a:rPr lang="en-US" dirty="0"/>
              <a:t>Strangulation</a:t>
            </a:r>
          </a:p>
          <a:p>
            <a:pPr>
              <a:lnSpc>
                <a:spcPct val="90000"/>
              </a:lnSpc>
            </a:pPr>
            <a:r>
              <a:rPr lang="en-US" dirty="0"/>
              <a:t>Transportation of victim</a:t>
            </a:r>
          </a:p>
          <a:p>
            <a:pPr>
              <a:lnSpc>
                <a:spcPct val="90000"/>
              </a:lnSpc>
            </a:pPr>
            <a:r>
              <a:rPr lang="en-US" dirty="0"/>
              <a:t>Concealment of body</a:t>
            </a:r>
          </a:p>
        </p:txBody>
      </p:sp>
      <p:sp>
        <p:nvSpPr>
          <p:cNvPr id="89094" name="Rectangle 6"/>
          <p:cNvSpPr>
            <a:spLocks noGrp="1" noChangeArrowheads="1"/>
          </p:cNvSpPr>
          <p:nvPr>
            <p:ph type="body" sz="half" idx="2"/>
          </p:nvPr>
        </p:nvSpPr>
        <p:spPr>
          <a:xfrm>
            <a:off x="4991100" y="2362200"/>
            <a:ext cx="4076700" cy="4114800"/>
          </a:xfrm>
        </p:spPr>
        <p:txBody>
          <a:bodyPr/>
          <a:lstStyle/>
          <a:p>
            <a:pPr algn="ctr">
              <a:lnSpc>
                <a:spcPct val="90000"/>
              </a:lnSpc>
              <a:buFont typeface="Wingdings" pitchFamily="2" charset="2"/>
              <a:buNone/>
            </a:pPr>
            <a:r>
              <a:rPr lang="en-US" sz="3200" u="sng" dirty="0">
                <a:solidFill>
                  <a:srgbClr val="C00000"/>
                </a:solidFill>
              </a:rPr>
              <a:t>Crime 2</a:t>
            </a:r>
            <a:endParaRPr lang="en-US" sz="3200" dirty="0">
              <a:solidFill>
                <a:srgbClr val="C00000"/>
              </a:solidFill>
            </a:endParaRPr>
          </a:p>
          <a:p>
            <a:pPr algn="ctr">
              <a:lnSpc>
                <a:spcPct val="90000"/>
              </a:lnSpc>
              <a:buFont typeface="Wingdings" pitchFamily="2" charset="2"/>
              <a:buNone/>
            </a:pPr>
            <a:endParaRPr lang="en-US" sz="3200" dirty="0"/>
          </a:p>
          <a:p>
            <a:pPr>
              <a:lnSpc>
                <a:spcPct val="90000"/>
              </a:lnSpc>
            </a:pPr>
            <a:r>
              <a:rPr lang="en-US" dirty="0"/>
              <a:t>Child murder</a:t>
            </a:r>
          </a:p>
          <a:p>
            <a:pPr>
              <a:lnSpc>
                <a:spcPct val="90000"/>
              </a:lnSpc>
            </a:pPr>
            <a:r>
              <a:rPr lang="en-US" dirty="0"/>
              <a:t>Sexual assault</a:t>
            </a:r>
          </a:p>
          <a:p>
            <a:pPr>
              <a:lnSpc>
                <a:spcPct val="90000"/>
              </a:lnSpc>
            </a:pPr>
            <a:r>
              <a:rPr lang="en-US" dirty="0"/>
              <a:t>Strangulation</a:t>
            </a:r>
          </a:p>
          <a:p>
            <a:pPr>
              <a:lnSpc>
                <a:spcPct val="90000"/>
              </a:lnSpc>
            </a:pPr>
            <a:r>
              <a:rPr lang="en-US" dirty="0"/>
              <a:t>Transportation of victim</a:t>
            </a:r>
          </a:p>
          <a:p>
            <a:pPr>
              <a:lnSpc>
                <a:spcPct val="90000"/>
              </a:lnSpc>
            </a:pPr>
            <a:r>
              <a:rPr lang="en-US" dirty="0"/>
              <a:t>Concealment of body</a:t>
            </a:r>
          </a:p>
        </p:txBody>
      </p:sp>
      <p:sp>
        <p:nvSpPr>
          <p:cNvPr id="89096" name="Line 8"/>
          <p:cNvSpPr>
            <a:spLocks noChangeShapeType="1"/>
          </p:cNvSpPr>
          <p:nvPr/>
        </p:nvSpPr>
        <p:spPr bwMode="auto">
          <a:xfrm flipV="1">
            <a:off x="4953000" y="2514600"/>
            <a:ext cx="0" cy="35814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705600"/>
          </a:xfrm>
        </p:spPr>
        <p:txBody>
          <a:bodyPr>
            <a:normAutofit fontScale="92500" lnSpcReduction="20000"/>
          </a:bodyPr>
          <a:lstStyle/>
          <a:p>
            <a:r>
              <a:rPr lang="en-US" dirty="0"/>
              <a:t>An inventory search may be "reasonable" under the Fourth Amendment even though it is not conducted pursuant to a warrant based upon probable cause. In this respect, an inventory search must not be a ruse for a general rummaging in order to discover incriminating evidence, but instead the policy or practice governing inventory searches should be designed to produce an inventory. Pursuant to these principles, the first purpose of an inventory search is the protection of the owner's property while it remains in police custody and the second purpose is the protection of the police against claims or disputes over lost or stolen property. Inventories conducted by the police pursuant to standard police procedures are deemed to be reasonable under the Fourth Amendment.</a:t>
            </a:r>
          </a:p>
        </p:txBody>
      </p:sp>
    </p:spTree>
    <p:extLst>
      <p:ext uri="{BB962C8B-B14F-4D97-AF65-F5344CB8AC3E}">
        <p14:creationId xmlns:p14="http://schemas.microsoft.com/office/powerpoint/2010/main" val="16805430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lstStyle/>
          <a:p>
            <a:pPr marL="0" indent="0">
              <a:buNone/>
            </a:pPr>
            <a:r>
              <a:rPr lang="en-US" dirty="0" smtClean="0"/>
              <a:t>The </a:t>
            </a:r>
            <a:r>
              <a:rPr lang="en-US" dirty="0"/>
              <a:t>ultimate test for the validity of the police's conduct in impounding a vehicle is whether, under the circumstances then confronting the police, their conduct was reasonable within the meaning of the </a:t>
            </a:r>
            <a:r>
              <a:rPr lang="en-US" dirty="0">
                <a:hlinkClick r:id="rId2"/>
              </a:rPr>
              <a:t>Fourth Amendment</a:t>
            </a:r>
            <a:r>
              <a:rPr lang="en-US" dirty="0"/>
              <a:t>. The determinative inquiry, therefore, is whether the impoundment was reasonably necessary under the circumstances, not whether it was absolutely necessary. A police seizure and inventory are not dependent for their validity upon the absolute necessity for the police to take charge of property to preserve it.</a:t>
            </a:r>
          </a:p>
        </p:txBody>
      </p:sp>
    </p:spTree>
    <p:extLst>
      <p:ext uri="{BB962C8B-B14F-4D97-AF65-F5344CB8AC3E}">
        <p14:creationId xmlns:p14="http://schemas.microsoft.com/office/powerpoint/2010/main" val="416671855"/>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77500" lnSpcReduction="20000"/>
          </a:bodyPr>
          <a:lstStyle/>
          <a:p>
            <a:pPr marL="0" indent="0">
              <a:buNone/>
            </a:pPr>
            <a:r>
              <a:rPr lang="en-US" dirty="0"/>
              <a:t>The decisive evidentiary issue in cases involving inventory searches is the existence of reasonable circumstances [***3]  rather than exigent circumstances. </a:t>
            </a:r>
            <a:r>
              <a:rPr lang="en-US" i="1" dirty="0">
                <a:hlinkClick r:id="rId2"/>
              </a:rPr>
              <a:t>Waggoner v. State</a:t>
            </a:r>
            <a:r>
              <a:rPr lang="en-US" dirty="0">
                <a:hlinkClick r:id="rId2"/>
              </a:rPr>
              <a:t>, 228 Ga. App. 148, 149 (1) (491 S.E.2d 88) (1997)</a:t>
            </a:r>
            <a:r>
              <a:rPr lang="en-US" dirty="0"/>
              <a:t>; </a:t>
            </a:r>
            <a:r>
              <a:rPr lang="en-US" i="1" dirty="0">
                <a:hlinkClick r:id="rId3"/>
              </a:rPr>
              <a:t>State v. Evans</a:t>
            </a:r>
            <a:r>
              <a:rPr lang="en-US" dirty="0">
                <a:hlinkClick r:id="rId3"/>
              </a:rPr>
              <a:t>, 181 Ga. App. 422, 423-424 (2) (352 S.E.2d 599) (1986)</a:t>
            </a:r>
            <a:r>
              <a:rPr lang="en-US" dirty="0"/>
              <a:t>. Inventory searches have been upheld where they serve the legitimate purpose of: (1) protecting the property of a person taken into custody; (2) protecting police from potential dangers; and (3) protecting police against claims for stolen or lost property.  [*730]  </a:t>
            </a:r>
            <a:r>
              <a:rPr lang="en-US" i="1" dirty="0">
                <a:hlinkClick r:id="rId4"/>
              </a:rPr>
              <a:t>Williams v. State</a:t>
            </a:r>
            <a:r>
              <a:rPr lang="en-US" dirty="0">
                <a:hlinkClick r:id="rId4"/>
              </a:rPr>
              <a:t>, 204 Ga. App. 372, 373 (419 S.E.2d 351) (1992)</a:t>
            </a:r>
            <a:r>
              <a:rPr lang="en-US" dirty="0"/>
              <a:t>. But where the impoundment is unreasonable, then the resulting inventory search is invalid. </a:t>
            </a:r>
            <a:r>
              <a:rPr lang="en-US" i="1" dirty="0">
                <a:hlinkClick r:id="rId5"/>
              </a:rPr>
              <a:t>State v. King</a:t>
            </a:r>
            <a:r>
              <a:rPr lang="en-US" dirty="0">
                <a:hlinkClick r:id="rId5"/>
              </a:rPr>
              <a:t>, 191 Ga. App. 706, 707 (382 S.E.2d 613) (1989)</a:t>
            </a:r>
            <a:r>
              <a:rPr lang="en-US" dirty="0"/>
              <a:t>. Impoundment is not generally permissible when the driver is arrested but a reliable friend is present, authorized, and capable of safely removing the vehicle.</a:t>
            </a:r>
          </a:p>
        </p:txBody>
      </p:sp>
    </p:spTree>
    <p:extLst>
      <p:ext uri="{BB962C8B-B14F-4D97-AF65-F5344CB8AC3E}">
        <p14:creationId xmlns:p14="http://schemas.microsoft.com/office/powerpoint/2010/main" val="77969957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9600" y="381000"/>
            <a:ext cx="7772400" cy="914400"/>
          </a:xfrm>
        </p:spPr>
        <p:txBody>
          <a:bodyPr/>
          <a:lstStyle/>
          <a:p>
            <a:pPr eaLnBrk="1" hangingPunct="1"/>
            <a:r>
              <a:rPr lang="en-US" altLang="en-US" sz="3600" smtClean="0">
                <a:solidFill>
                  <a:schemeClr val="tx1"/>
                </a:solidFill>
              </a:rPr>
              <a:t>EXIGENT CIRCUMSTANCES</a:t>
            </a:r>
            <a:endParaRPr lang="en-US" altLang="en-US" smtClean="0">
              <a:solidFill>
                <a:schemeClr val="tx1"/>
              </a:solidFill>
            </a:endParaRPr>
          </a:p>
        </p:txBody>
      </p:sp>
      <p:sp>
        <p:nvSpPr>
          <p:cNvPr id="118787" name="Rectangle 3"/>
          <p:cNvSpPr>
            <a:spLocks noGrp="1" noChangeArrowheads="1"/>
          </p:cNvSpPr>
          <p:nvPr>
            <p:ph type="subTitle" idx="1"/>
          </p:nvPr>
        </p:nvSpPr>
        <p:spPr>
          <a:xfrm>
            <a:off x="304800" y="1524000"/>
            <a:ext cx="8458200" cy="5105400"/>
          </a:xfrm>
        </p:spPr>
        <p:txBody>
          <a:bodyPr/>
          <a:lstStyle/>
          <a:p>
            <a:pPr algn="l" eaLnBrk="1" hangingPunct="1"/>
            <a:r>
              <a:rPr lang="en-US" altLang="en-US" sz="2800" dirty="0" smtClean="0">
                <a:solidFill>
                  <a:schemeClr val="tx1"/>
                </a:solidFill>
              </a:rPr>
              <a:t>No Amount of Probable Cause will justify an intrusion into a dwelling, absent exigent circumstances.</a:t>
            </a:r>
          </a:p>
          <a:p>
            <a:pPr algn="l" eaLnBrk="1" hangingPunct="1"/>
            <a:endParaRPr lang="en-US" altLang="en-US" sz="2800" dirty="0" smtClean="0">
              <a:solidFill>
                <a:schemeClr val="tx1"/>
              </a:solidFill>
            </a:endParaRPr>
          </a:p>
          <a:p>
            <a:pPr algn="l" eaLnBrk="1" hangingPunct="1"/>
            <a:r>
              <a:rPr lang="en-US" altLang="en-US" sz="2800" dirty="0" smtClean="0">
                <a:solidFill>
                  <a:schemeClr val="tx1"/>
                </a:solidFill>
              </a:rPr>
              <a:t>Officers must articulate the exigent circumstances.  Such will be judged under a totality of circumstances test and must be found to be reasonable.  </a:t>
            </a:r>
          </a:p>
        </p:txBody>
      </p:sp>
    </p:spTree>
    <p:extLst>
      <p:ext uri="{BB962C8B-B14F-4D97-AF65-F5344CB8AC3E}">
        <p14:creationId xmlns:p14="http://schemas.microsoft.com/office/powerpoint/2010/main" val="36839921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685800" y="381000"/>
            <a:ext cx="7772400" cy="762000"/>
          </a:xfrm>
        </p:spPr>
        <p:txBody>
          <a:bodyPr/>
          <a:lstStyle/>
          <a:p>
            <a:pPr eaLnBrk="1" hangingPunct="1"/>
            <a:r>
              <a:rPr lang="en-US" altLang="en-US" sz="3600" dirty="0" smtClean="0">
                <a:solidFill>
                  <a:schemeClr val="tx1"/>
                </a:solidFill>
              </a:rPr>
              <a:t>Examples of Exigent Circumstances</a:t>
            </a:r>
          </a:p>
        </p:txBody>
      </p:sp>
      <p:sp>
        <p:nvSpPr>
          <p:cNvPr id="119811" name="Rectangle 3"/>
          <p:cNvSpPr>
            <a:spLocks noGrp="1" noChangeArrowheads="1"/>
          </p:cNvSpPr>
          <p:nvPr>
            <p:ph type="subTitle" idx="1"/>
          </p:nvPr>
        </p:nvSpPr>
        <p:spPr>
          <a:xfrm>
            <a:off x="228600" y="1143000"/>
            <a:ext cx="8610600" cy="5486400"/>
          </a:xfrm>
        </p:spPr>
        <p:txBody>
          <a:bodyPr/>
          <a:lstStyle/>
          <a:p>
            <a:pPr algn="l" eaLnBrk="1" hangingPunct="1"/>
            <a:r>
              <a:rPr lang="en-US" altLang="en-US" b="1" dirty="0" smtClean="0">
                <a:solidFill>
                  <a:schemeClr val="tx1"/>
                </a:solidFill>
              </a:rPr>
              <a:t>1)  The degree of urgency involved and the amount of time necessary to obtain a warrant.</a:t>
            </a:r>
          </a:p>
          <a:p>
            <a:pPr algn="l" eaLnBrk="1" hangingPunct="1"/>
            <a:r>
              <a:rPr lang="en-US" altLang="en-US" b="1" dirty="0" smtClean="0">
                <a:solidFill>
                  <a:schemeClr val="tx1"/>
                </a:solidFill>
              </a:rPr>
              <a:t>2)  The objective and reasonable belief that contraband is about to be removed or destroyed.</a:t>
            </a:r>
          </a:p>
          <a:p>
            <a:pPr algn="l" eaLnBrk="1" hangingPunct="1"/>
            <a:r>
              <a:rPr lang="en-US" altLang="en-US" b="1" dirty="0" smtClean="0">
                <a:solidFill>
                  <a:schemeClr val="tx1"/>
                </a:solidFill>
              </a:rPr>
              <a:t>3)  The possibility of danger to the police and others.</a:t>
            </a:r>
          </a:p>
          <a:p>
            <a:pPr algn="l" eaLnBrk="1" hangingPunct="1"/>
            <a:r>
              <a:rPr lang="en-US" altLang="en-US" b="1" dirty="0" smtClean="0">
                <a:solidFill>
                  <a:schemeClr val="tx1"/>
                </a:solidFill>
              </a:rPr>
              <a:t>4)  Information that the possessors of the contraband are aware the police are on their trail.</a:t>
            </a:r>
          </a:p>
        </p:txBody>
      </p:sp>
    </p:spTree>
    <p:extLst>
      <p:ext uri="{BB962C8B-B14F-4D97-AF65-F5344CB8AC3E}">
        <p14:creationId xmlns:p14="http://schemas.microsoft.com/office/powerpoint/2010/main" val="352744550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subTitle" idx="1"/>
          </p:nvPr>
        </p:nvSpPr>
        <p:spPr>
          <a:xfrm>
            <a:off x="457200" y="304800"/>
            <a:ext cx="8001000" cy="5334000"/>
          </a:xfrm>
        </p:spPr>
        <p:txBody>
          <a:bodyPr/>
          <a:lstStyle/>
          <a:p>
            <a:pPr eaLnBrk="1" hangingPunct="1"/>
            <a:r>
              <a:rPr lang="en-US" altLang="en-US" b="1" u="sng" dirty="0" smtClean="0">
                <a:solidFill>
                  <a:schemeClr val="tx1"/>
                </a:solidFill>
              </a:rPr>
              <a:t>CURTILAGE ISSUES</a:t>
            </a:r>
          </a:p>
          <a:p>
            <a:pPr eaLnBrk="1" hangingPunct="1"/>
            <a:endParaRPr lang="en-US" altLang="en-US" dirty="0" smtClean="0"/>
          </a:p>
          <a:p>
            <a:pPr eaLnBrk="1" hangingPunct="1"/>
            <a:r>
              <a:rPr lang="en-US" altLang="en-US" b="1" dirty="0" smtClean="0">
                <a:solidFill>
                  <a:schemeClr val="tx1"/>
                </a:solidFill>
              </a:rPr>
              <a:t>The courts define “curtilage” as such area that harbors the intimate activity associated with the sanctity of a person’s home and the privacy of life.  Courts define “open fields” all land outside the curtilage, regardless of how remote the land is and regardless of the efforts of the property owner to keep others out.  </a:t>
            </a:r>
            <a:endParaRPr lang="en-US" altLang="en-US" b="1" u="sng" dirty="0" smtClean="0">
              <a:solidFill>
                <a:schemeClr val="tx1"/>
              </a:solidFill>
            </a:endParaRPr>
          </a:p>
        </p:txBody>
      </p:sp>
    </p:spTree>
    <p:extLst>
      <p:ext uri="{BB962C8B-B14F-4D97-AF65-F5344CB8AC3E}">
        <p14:creationId xmlns:p14="http://schemas.microsoft.com/office/powerpoint/2010/main" val="304979708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304800" y="-533400"/>
            <a:ext cx="8458200" cy="3352800"/>
          </a:xfrm>
        </p:spPr>
        <p:txBody>
          <a:bodyPr>
            <a:normAutofit fontScale="90000"/>
          </a:bodyPr>
          <a:lstStyle/>
          <a:p>
            <a:pPr algn="l" eaLnBrk="1" hangingPunct="1"/>
            <a:r>
              <a:rPr lang="en-US" altLang="en-US" sz="2800" smtClean="0"/>
              <a:t/>
            </a:r>
            <a:br>
              <a:rPr lang="en-US" altLang="en-US" sz="2800" smtClean="0"/>
            </a:br>
            <a:r>
              <a:rPr lang="en-US" altLang="en-US" sz="2800" smtClean="0"/>
              <a:t/>
            </a:r>
            <a:br>
              <a:rPr lang="en-US" altLang="en-US" sz="2800" smtClean="0"/>
            </a:br>
            <a:r>
              <a:rPr lang="en-US" altLang="en-US" sz="2800" smtClean="0">
                <a:solidFill>
                  <a:schemeClr val="tx1"/>
                </a:solidFill>
              </a:rPr>
              <a:t>The courts went on to say the term “open fields” may include any unoccupied or undeveloped area outside the curtilage.</a:t>
            </a:r>
            <a:br>
              <a:rPr lang="en-US" altLang="en-US" sz="2800" smtClean="0">
                <a:solidFill>
                  <a:schemeClr val="tx1"/>
                </a:solidFill>
              </a:rPr>
            </a:br>
            <a:r>
              <a:rPr lang="en-US" altLang="en-US" sz="2800" smtClean="0">
                <a:solidFill>
                  <a:schemeClr val="tx1"/>
                </a:solidFill>
              </a:rPr>
              <a:t/>
            </a:r>
            <a:br>
              <a:rPr lang="en-US" altLang="en-US" sz="2800" smtClean="0">
                <a:solidFill>
                  <a:schemeClr val="tx1"/>
                </a:solidFill>
              </a:rPr>
            </a:br>
            <a:r>
              <a:rPr lang="en-US" altLang="en-US" sz="2800" smtClean="0">
                <a:solidFill>
                  <a:schemeClr val="tx1"/>
                </a:solidFill>
              </a:rPr>
              <a:t>Curtilage questions should be resolved with particular reference to four factors:</a:t>
            </a:r>
            <a:br>
              <a:rPr lang="en-US" altLang="en-US" sz="2800" smtClean="0">
                <a:solidFill>
                  <a:schemeClr val="tx1"/>
                </a:solidFill>
              </a:rPr>
            </a:br>
            <a:endParaRPr lang="en-US" altLang="en-US" sz="2800" smtClean="0">
              <a:solidFill>
                <a:schemeClr val="tx1"/>
              </a:solidFill>
            </a:endParaRPr>
          </a:p>
        </p:txBody>
      </p:sp>
      <p:sp>
        <p:nvSpPr>
          <p:cNvPr id="121859" name="Rectangle 3"/>
          <p:cNvSpPr>
            <a:spLocks noGrp="1" noChangeArrowheads="1"/>
          </p:cNvSpPr>
          <p:nvPr>
            <p:ph type="subTitle" idx="1"/>
          </p:nvPr>
        </p:nvSpPr>
        <p:spPr>
          <a:xfrm>
            <a:off x="304800" y="2438400"/>
            <a:ext cx="8534400" cy="4800600"/>
          </a:xfrm>
        </p:spPr>
        <p:txBody>
          <a:bodyPr/>
          <a:lstStyle/>
          <a:p>
            <a:pPr algn="l" eaLnBrk="1" hangingPunct="1"/>
            <a:r>
              <a:rPr lang="en-US" altLang="en-US" sz="2800" b="1" dirty="0" smtClean="0">
                <a:solidFill>
                  <a:schemeClr val="tx1"/>
                </a:solidFill>
              </a:rPr>
              <a:t>1)  The proximity of the area claimed to be curtilage to the home</a:t>
            </a:r>
          </a:p>
          <a:p>
            <a:pPr algn="l" eaLnBrk="1" hangingPunct="1"/>
            <a:r>
              <a:rPr lang="en-US" altLang="en-US" sz="2800" b="1" dirty="0" smtClean="0">
                <a:solidFill>
                  <a:schemeClr val="tx1"/>
                </a:solidFill>
              </a:rPr>
              <a:t>2)  Whether the area is included within an enclosure surrounding the home</a:t>
            </a:r>
          </a:p>
          <a:p>
            <a:pPr algn="l" eaLnBrk="1" hangingPunct="1"/>
            <a:r>
              <a:rPr lang="en-US" altLang="en-US" sz="2800" b="1" dirty="0" smtClean="0">
                <a:solidFill>
                  <a:schemeClr val="tx1"/>
                </a:solidFill>
              </a:rPr>
              <a:t>3)  The nature of use to which the area is put and</a:t>
            </a:r>
          </a:p>
          <a:p>
            <a:pPr algn="l" eaLnBrk="1" hangingPunct="1"/>
            <a:r>
              <a:rPr lang="en-US" altLang="en-US" sz="2800" b="1" dirty="0" smtClean="0">
                <a:solidFill>
                  <a:schemeClr val="tx1"/>
                </a:solidFill>
              </a:rPr>
              <a:t>4)  The steps taken by the resident to protect the area from observation by people passing by.</a:t>
            </a:r>
          </a:p>
        </p:txBody>
      </p:sp>
    </p:spTree>
    <p:extLst>
      <p:ext uri="{BB962C8B-B14F-4D97-AF65-F5344CB8AC3E}">
        <p14:creationId xmlns:p14="http://schemas.microsoft.com/office/powerpoint/2010/main" val="395802658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u="sng" smtClean="0">
                <a:solidFill>
                  <a:schemeClr val="tx1"/>
                </a:solidFill>
              </a:rPr>
              <a:t>Search Warrants</a:t>
            </a:r>
          </a:p>
        </p:txBody>
      </p:sp>
      <p:sp>
        <p:nvSpPr>
          <p:cNvPr id="125955" name="Rectangle 3"/>
          <p:cNvSpPr>
            <a:spLocks noGrp="1" noChangeArrowheads="1"/>
          </p:cNvSpPr>
          <p:nvPr>
            <p:ph type="body" idx="1"/>
          </p:nvPr>
        </p:nvSpPr>
        <p:spPr>
          <a:xfrm>
            <a:off x="457200" y="1371600"/>
            <a:ext cx="8229600" cy="5486400"/>
          </a:xfrm>
        </p:spPr>
        <p:txBody>
          <a:bodyPr/>
          <a:lstStyle/>
          <a:p>
            <a:pPr eaLnBrk="1" hangingPunct="1"/>
            <a:r>
              <a:rPr lang="en-US" altLang="en-US" sz="2900" smtClean="0"/>
              <a:t>Specificity</a:t>
            </a:r>
          </a:p>
          <a:p>
            <a:pPr eaLnBrk="1" hangingPunct="1"/>
            <a:r>
              <a:rPr lang="en-US" altLang="en-US" sz="2900" smtClean="0"/>
              <a:t>Articulate reasonable theory of fact patterns</a:t>
            </a:r>
          </a:p>
          <a:p>
            <a:pPr eaLnBrk="1" hangingPunct="1"/>
            <a:r>
              <a:rPr lang="en-US" altLang="en-US" sz="2900" smtClean="0"/>
              <a:t>Linkage between crime, evidence, persons and premises.</a:t>
            </a:r>
          </a:p>
          <a:p>
            <a:pPr eaLnBrk="1" hangingPunct="1"/>
            <a:r>
              <a:rPr lang="en-US" altLang="en-US" sz="2900" smtClean="0"/>
              <a:t>Document why you believe the particular items will be at the particular place at the particular time.</a:t>
            </a:r>
          </a:p>
          <a:p>
            <a:pPr eaLnBrk="1" hangingPunct="1"/>
            <a:r>
              <a:rPr lang="en-US" altLang="en-US" sz="2900" smtClean="0"/>
              <a:t>Address staleness issues.</a:t>
            </a:r>
          </a:p>
          <a:p>
            <a:pPr eaLnBrk="1" hangingPunct="1"/>
            <a:r>
              <a:rPr lang="en-US" altLang="en-US" sz="2900" smtClean="0"/>
              <a:t>Use two prong test or articulate a totality of circumstances.</a:t>
            </a:r>
          </a:p>
        </p:txBody>
      </p:sp>
    </p:spTree>
    <p:extLst>
      <p:ext uri="{BB962C8B-B14F-4D97-AF65-F5344CB8AC3E}">
        <p14:creationId xmlns:p14="http://schemas.microsoft.com/office/powerpoint/2010/main" val="610531521"/>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u="sng" smtClean="0">
                <a:solidFill>
                  <a:schemeClr val="tx1"/>
                </a:solidFill>
              </a:rPr>
              <a:t>Search Warrants</a:t>
            </a:r>
          </a:p>
        </p:txBody>
      </p:sp>
      <p:sp>
        <p:nvSpPr>
          <p:cNvPr id="126979" name="Rectangle 3"/>
          <p:cNvSpPr>
            <a:spLocks noGrp="1" noChangeArrowheads="1"/>
          </p:cNvSpPr>
          <p:nvPr>
            <p:ph type="body" idx="1"/>
          </p:nvPr>
        </p:nvSpPr>
        <p:spPr/>
        <p:txBody>
          <a:bodyPr/>
          <a:lstStyle/>
          <a:p>
            <a:pPr eaLnBrk="1" hangingPunct="1"/>
            <a:r>
              <a:rPr lang="en-US" altLang="en-US" smtClean="0"/>
              <a:t>If you use expert opinion in affidavit, qualify who gives such opinion by laying a foundation.</a:t>
            </a:r>
          </a:p>
          <a:p>
            <a:pPr eaLnBrk="1" hangingPunct="1"/>
            <a:r>
              <a:rPr lang="en-US" altLang="en-US" smtClean="0"/>
              <a:t>Always independently corroborate your facts if possible.</a:t>
            </a:r>
          </a:p>
          <a:p>
            <a:pPr eaLnBrk="1" hangingPunct="1"/>
            <a:r>
              <a:rPr lang="en-US" altLang="en-US" smtClean="0"/>
              <a:t>Always test information by documenting your independent investigation to identify premises.</a:t>
            </a:r>
          </a:p>
        </p:txBody>
      </p:sp>
    </p:spTree>
    <p:extLst>
      <p:ext uri="{BB962C8B-B14F-4D97-AF65-F5344CB8AC3E}">
        <p14:creationId xmlns:p14="http://schemas.microsoft.com/office/powerpoint/2010/main" val="287331618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457200" y="533400"/>
            <a:ext cx="8229600" cy="5592763"/>
          </a:xfrm>
        </p:spPr>
        <p:txBody>
          <a:bodyPr/>
          <a:lstStyle/>
          <a:p>
            <a:pPr marL="609600" indent="-609600" eaLnBrk="1" hangingPunct="1">
              <a:lnSpc>
                <a:spcPct val="90000"/>
              </a:lnSpc>
              <a:buFontTx/>
              <a:buNone/>
            </a:pPr>
            <a:r>
              <a:rPr lang="en-US" altLang="en-US" sz="2400" smtClean="0"/>
              <a:t>I have found 4 key words that will help officers in those cases with and without warrants to ensure the reviewing court receives the maximum indicia of credible, wholesome, direct, self defining and unambiguous information:</a:t>
            </a:r>
          </a:p>
          <a:p>
            <a:pPr marL="609600" indent="-609600" eaLnBrk="1" hangingPunct="1">
              <a:lnSpc>
                <a:spcPct val="90000"/>
              </a:lnSpc>
              <a:buFontTx/>
              <a:buNone/>
            </a:pPr>
            <a:r>
              <a:rPr lang="en-US" altLang="en-US" sz="2400" smtClean="0"/>
              <a:t>      </a:t>
            </a:r>
          </a:p>
          <a:p>
            <a:pPr marL="609600" indent="-609600" eaLnBrk="1" hangingPunct="1">
              <a:lnSpc>
                <a:spcPct val="90000"/>
              </a:lnSpc>
              <a:buFontTx/>
              <a:buAutoNum type="arabicParenR"/>
            </a:pPr>
            <a:r>
              <a:rPr lang="en-US" altLang="en-US" sz="2400" u="sng" smtClean="0"/>
              <a:t>SPECIFICITY</a:t>
            </a:r>
            <a:r>
              <a:rPr lang="en-US" altLang="en-US" sz="2400" smtClean="0"/>
              <a:t> - Be very specific, describe items, places, things with particular details.  Narrow all issues down to lowest form.  Remember, specificity is the essence of the 4</a:t>
            </a:r>
            <a:r>
              <a:rPr lang="en-US" altLang="en-US" sz="2400" baseline="30000" smtClean="0"/>
              <a:t>th</a:t>
            </a:r>
            <a:r>
              <a:rPr lang="en-US" altLang="en-US" sz="2400" smtClean="0"/>
              <a:t> amendment.</a:t>
            </a:r>
          </a:p>
          <a:p>
            <a:pPr marL="609600" indent="-609600" eaLnBrk="1" hangingPunct="1">
              <a:lnSpc>
                <a:spcPct val="90000"/>
              </a:lnSpc>
              <a:buFontTx/>
              <a:buAutoNum type="arabicParenR"/>
            </a:pPr>
            <a:r>
              <a:rPr lang="en-US" altLang="en-US" sz="2400" u="sng" smtClean="0"/>
              <a:t>CORROBORATION</a:t>
            </a:r>
            <a:r>
              <a:rPr lang="en-US" altLang="en-US" sz="2400" smtClean="0"/>
              <a:t> - Make every attempt to independently verify information through other sources and means.  Tie in facts with observations, create totality of circumstances theory.</a:t>
            </a:r>
          </a:p>
        </p:txBody>
      </p:sp>
    </p:spTree>
    <p:extLst>
      <p:ext uri="{BB962C8B-B14F-4D97-AF65-F5344CB8AC3E}">
        <p14:creationId xmlns:p14="http://schemas.microsoft.com/office/powerpoint/2010/main" val="2910396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pPr algn="ctr"/>
            <a:r>
              <a:rPr lang="en-US" sz="3200" b="0"/>
              <a:t>When we examine these characteristics in more detail, however, important differences appear.</a:t>
            </a:r>
          </a:p>
        </p:txBody>
      </p:sp>
      <p:sp>
        <p:nvSpPr>
          <p:cNvPr id="91141" name="Rectangle 5"/>
          <p:cNvSpPr>
            <a:spLocks noGrp="1" noChangeArrowheads="1"/>
          </p:cNvSpPr>
          <p:nvPr>
            <p:ph type="body" sz="half" idx="1"/>
          </p:nvPr>
        </p:nvSpPr>
        <p:spPr>
          <a:xfrm>
            <a:off x="1066800" y="2286000"/>
            <a:ext cx="3886200" cy="4572000"/>
          </a:xfrm>
        </p:spPr>
        <p:txBody>
          <a:bodyPr/>
          <a:lstStyle/>
          <a:p>
            <a:pPr algn="ctr">
              <a:buFont typeface="Wingdings" pitchFamily="2" charset="2"/>
              <a:buNone/>
            </a:pPr>
            <a:r>
              <a:rPr lang="en-US" u="sng" dirty="0">
                <a:solidFill>
                  <a:srgbClr val="C00000"/>
                </a:solidFill>
              </a:rPr>
              <a:t>Crime 1</a:t>
            </a:r>
            <a:endParaRPr lang="en-US" dirty="0">
              <a:solidFill>
                <a:srgbClr val="C00000"/>
              </a:solidFill>
            </a:endParaRPr>
          </a:p>
          <a:p>
            <a:pPr algn="ctr">
              <a:buFont typeface="Wingdings" pitchFamily="2" charset="2"/>
              <a:buNone/>
            </a:pPr>
            <a:endParaRPr lang="en-US" dirty="0"/>
          </a:p>
          <a:p>
            <a:r>
              <a:rPr lang="en-US" sz="2400" dirty="0"/>
              <a:t>3 YOA male victim</a:t>
            </a:r>
          </a:p>
          <a:p>
            <a:r>
              <a:rPr lang="en-US" sz="2400" dirty="0"/>
              <a:t>Anal sexual assault</a:t>
            </a:r>
          </a:p>
          <a:p>
            <a:r>
              <a:rPr lang="en-US" sz="2400" dirty="0"/>
              <a:t>Manual strangulation</a:t>
            </a:r>
          </a:p>
          <a:p>
            <a:r>
              <a:rPr lang="en-US" sz="2400" dirty="0"/>
              <a:t>Victim transportation 100 yards</a:t>
            </a:r>
          </a:p>
          <a:p>
            <a:r>
              <a:rPr lang="en-US" sz="2400" dirty="0"/>
              <a:t>Body found in dumpster</a:t>
            </a:r>
          </a:p>
        </p:txBody>
      </p:sp>
      <p:sp>
        <p:nvSpPr>
          <p:cNvPr id="91142" name="Rectangle 6"/>
          <p:cNvSpPr>
            <a:spLocks noGrp="1" noChangeArrowheads="1"/>
          </p:cNvSpPr>
          <p:nvPr>
            <p:ph type="body" sz="half" idx="2"/>
          </p:nvPr>
        </p:nvSpPr>
        <p:spPr>
          <a:xfrm>
            <a:off x="5143500" y="2286000"/>
            <a:ext cx="4000500" cy="4114800"/>
          </a:xfrm>
        </p:spPr>
        <p:txBody>
          <a:bodyPr/>
          <a:lstStyle/>
          <a:p>
            <a:pPr algn="ctr">
              <a:buFont typeface="Wingdings" pitchFamily="2" charset="2"/>
              <a:buNone/>
            </a:pPr>
            <a:r>
              <a:rPr lang="en-US" u="sng" dirty="0">
                <a:solidFill>
                  <a:srgbClr val="C00000"/>
                </a:solidFill>
              </a:rPr>
              <a:t>Crime 2</a:t>
            </a:r>
            <a:endParaRPr lang="en-US" dirty="0">
              <a:solidFill>
                <a:srgbClr val="C00000"/>
              </a:solidFill>
            </a:endParaRPr>
          </a:p>
          <a:p>
            <a:pPr algn="ctr">
              <a:buFont typeface="Wingdings" pitchFamily="2" charset="2"/>
              <a:buNone/>
            </a:pPr>
            <a:endParaRPr lang="en-US" dirty="0"/>
          </a:p>
          <a:p>
            <a:r>
              <a:rPr lang="en-US" sz="2400" dirty="0"/>
              <a:t>14 YOA female victim</a:t>
            </a:r>
          </a:p>
          <a:p>
            <a:r>
              <a:rPr lang="en-US" sz="2400" dirty="0"/>
              <a:t>Vaginal sexual assault</a:t>
            </a:r>
          </a:p>
          <a:p>
            <a:r>
              <a:rPr lang="en-US" sz="2400" dirty="0"/>
              <a:t>Ligature strangulation</a:t>
            </a:r>
          </a:p>
          <a:p>
            <a:r>
              <a:rPr lang="en-US" sz="2400" dirty="0"/>
              <a:t>Victim transported 20 miles</a:t>
            </a:r>
          </a:p>
          <a:p>
            <a:r>
              <a:rPr lang="en-US" sz="2400" dirty="0"/>
              <a:t>Body dumped into a river</a:t>
            </a:r>
          </a:p>
        </p:txBody>
      </p:sp>
      <p:sp>
        <p:nvSpPr>
          <p:cNvPr id="91143" name="Line 7"/>
          <p:cNvSpPr>
            <a:spLocks noChangeShapeType="1"/>
          </p:cNvSpPr>
          <p:nvPr/>
        </p:nvSpPr>
        <p:spPr bwMode="auto">
          <a:xfrm flipV="1">
            <a:off x="4876800" y="2438400"/>
            <a:ext cx="0" cy="3429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1"/>
          </p:nvPr>
        </p:nvSpPr>
        <p:spPr>
          <a:xfrm>
            <a:off x="457200" y="762000"/>
            <a:ext cx="8229600" cy="5364163"/>
          </a:xfrm>
        </p:spPr>
        <p:txBody>
          <a:bodyPr/>
          <a:lstStyle/>
          <a:p>
            <a:pPr marL="609600" indent="-609600" eaLnBrk="1" hangingPunct="1">
              <a:lnSpc>
                <a:spcPct val="90000"/>
              </a:lnSpc>
              <a:buFontTx/>
              <a:buAutoNum type="arabicParenR" startAt="3"/>
            </a:pPr>
            <a:r>
              <a:rPr lang="en-US" altLang="en-US" sz="2400" u="sng" smtClean="0"/>
              <a:t>ARTICULATION</a:t>
            </a:r>
            <a:r>
              <a:rPr lang="en-US" altLang="en-US" sz="2400" smtClean="0"/>
              <a:t> – Put observations, methods of criminal operation, events and actions into words.  Paint a picture with words which can clearly be interpreted by the reviewing court.</a:t>
            </a:r>
          </a:p>
          <a:p>
            <a:pPr marL="609600" indent="-609600" eaLnBrk="1" hangingPunct="1">
              <a:lnSpc>
                <a:spcPct val="90000"/>
              </a:lnSpc>
              <a:buFontTx/>
              <a:buAutoNum type="arabicParenR" startAt="3"/>
            </a:pPr>
            <a:r>
              <a:rPr lang="en-US" altLang="en-US" sz="2400" u="sng" smtClean="0"/>
              <a:t>REASONABLE</a:t>
            </a:r>
            <a:r>
              <a:rPr lang="en-US" altLang="en-US" sz="2400" smtClean="0"/>
              <a:t> – Balance your thoughts, plans, and actions on what a reasonable person would think to be appropriate.  Stay within existing constitutional bounds, follow the law, utilize common sense assessments in all situations.  Remember the very concept and focus of the constitution and what it protects.</a:t>
            </a:r>
          </a:p>
          <a:p>
            <a:pPr marL="609600" indent="-609600" eaLnBrk="1" hangingPunct="1">
              <a:lnSpc>
                <a:spcPct val="90000"/>
              </a:lnSpc>
              <a:buFontTx/>
              <a:buAutoNum type="arabicParenR" startAt="3"/>
            </a:pPr>
            <a:endParaRPr lang="en-US" altLang="en-US" sz="2400" smtClean="0"/>
          </a:p>
          <a:p>
            <a:pPr marL="609600" indent="-609600" eaLnBrk="1" hangingPunct="1">
              <a:lnSpc>
                <a:spcPct val="90000"/>
              </a:lnSpc>
              <a:buFontTx/>
              <a:buNone/>
            </a:pPr>
            <a:r>
              <a:rPr lang="en-US" altLang="en-US" sz="2400" smtClean="0"/>
              <a:t>These four key words blended into our complete plan will enhance your ability to gather facts and communicate such in the legal arena.</a:t>
            </a:r>
          </a:p>
        </p:txBody>
      </p:sp>
    </p:spTree>
    <p:extLst>
      <p:ext uri="{BB962C8B-B14F-4D97-AF65-F5344CB8AC3E}">
        <p14:creationId xmlns:p14="http://schemas.microsoft.com/office/powerpoint/2010/main" val="2944247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1295400"/>
            <a:ext cx="2667000" cy="685800"/>
          </a:xfrm>
          <a:prstGeom prst="rect">
            <a:avLst/>
          </a:prstGeom>
          <a:solidFill>
            <a:srgbClr val="FFCC00"/>
          </a:solidFill>
          <a:ln w="9525">
            <a:solidFill>
              <a:schemeClr val="tx1"/>
            </a:solidFill>
            <a:miter lim="800000"/>
            <a:headEnd/>
            <a:tailEnd/>
          </a:ln>
          <a:effectLst/>
        </p:spPr>
        <p:txBody>
          <a:bodyPr wrap="none" anchor="ctr"/>
          <a:lstStyle/>
          <a:p>
            <a:endParaRPr lang="en-US" sz="2400">
              <a:latin typeface="Times New Roman" charset="0"/>
            </a:endParaRPr>
          </a:p>
        </p:txBody>
      </p:sp>
      <p:sp>
        <p:nvSpPr>
          <p:cNvPr id="3075" name="Rectangle 3"/>
          <p:cNvSpPr>
            <a:spLocks noChangeArrowheads="1"/>
          </p:cNvSpPr>
          <p:nvPr/>
        </p:nvSpPr>
        <p:spPr bwMode="auto">
          <a:xfrm>
            <a:off x="5181600" y="1295400"/>
            <a:ext cx="3657600" cy="685800"/>
          </a:xfrm>
          <a:prstGeom prst="rect">
            <a:avLst/>
          </a:prstGeom>
          <a:solidFill>
            <a:srgbClr val="FFCC00"/>
          </a:solidFill>
          <a:ln w="9525">
            <a:solidFill>
              <a:schemeClr val="tx1"/>
            </a:solidFill>
            <a:miter lim="800000"/>
            <a:headEnd/>
            <a:tailEnd/>
          </a:ln>
          <a:effectLst/>
        </p:spPr>
        <p:txBody>
          <a:bodyPr wrap="none" anchor="ctr"/>
          <a:lstStyle/>
          <a:p>
            <a:endParaRPr lang="en-US" sz="2400">
              <a:latin typeface="Times New Roman" charset="0"/>
            </a:endParaRPr>
          </a:p>
        </p:txBody>
      </p:sp>
      <p:sp>
        <p:nvSpPr>
          <p:cNvPr id="3076" name="Rectangle 4"/>
          <p:cNvSpPr>
            <a:spLocks noChangeArrowheads="1"/>
          </p:cNvSpPr>
          <p:nvPr/>
        </p:nvSpPr>
        <p:spPr bwMode="auto">
          <a:xfrm>
            <a:off x="304800" y="5715000"/>
            <a:ext cx="1676400" cy="685800"/>
          </a:xfrm>
          <a:prstGeom prst="rect">
            <a:avLst/>
          </a:prstGeom>
          <a:solidFill>
            <a:srgbClr val="FFCC00"/>
          </a:solidFill>
          <a:ln w="9525">
            <a:solidFill>
              <a:schemeClr val="tx1"/>
            </a:solidFill>
            <a:miter lim="800000"/>
            <a:headEnd/>
            <a:tailEnd/>
          </a:ln>
          <a:effectLst/>
        </p:spPr>
        <p:txBody>
          <a:bodyPr wrap="none" anchor="ctr"/>
          <a:lstStyle/>
          <a:p>
            <a:endParaRPr lang="en-US" sz="2400">
              <a:latin typeface="Times New Roman" charset="0"/>
            </a:endParaRPr>
          </a:p>
        </p:txBody>
      </p:sp>
      <p:sp>
        <p:nvSpPr>
          <p:cNvPr id="3077" name="Text Box 5"/>
          <p:cNvSpPr txBox="1">
            <a:spLocks noChangeArrowheads="1"/>
          </p:cNvSpPr>
          <p:nvPr/>
        </p:nvSpPr>
        <p:spPr bwMode="auto">
          <a:xfrm>
            <a:off x="228600" y="3303588"/>
            <a:ext cx="1436688" cy="457200"/>
          </a:xfrm>
          <a:prstGeom prst="rect">
            <a:avLst/>
          </a:prstGeom>
          <a:noFill/>
          <a:ln w="9525">
            <a:noFill/>
            <a:miter lim="800000"/>
            <a:headEnd/>
            <a:tailEnd/>
          </a:ln>
          <a:effectLst/>
        </p:spPr>
        <p:txBody>
          <a:bodyPr wrap="none">
            <a:spAutoFit/>
          </a:bodyPr>
          <a:lstStyle/>
          <a:p>
            <a:r>
              <a:rPr lang="en-US" sz="2400" b="1">
                <a:latin typeface="Times New Roman" charset="0"/>
              </a:rPr>
              <a:t>Interview</a:t>
            </a:r>
          </a:p>
        </p:txBody>
      </p:sp>
      <p:sp>
        <p:nvSpPr>
          <p:cNvPr id="3078" name="Line 6"/>
          <p:cNvSpPr>
            <a:spLocks noChangeShapeType="1"/>
          </p:cNvSpPr>
          <p:nvPr/>
        </p:nvSpPr>
        <p:spPr bwMode="auto">
          <a:xfrm>
            <a:off x="1676400" y="3581400"/>
            <a:ext cx="533400" cy="0"/>
          </a:xfrm>
          <a:prstGeom prst="line">
            <a:avLst/>
          </a:prstGeom>
          <a:noFill/>
          <a:ln w="9525">
            <a:solidFill>
              <a:schemeClr val="tx1"/>
            </a:solidFill>
            <a:round/>
            <a:headEnd/>
            <a:tailEnd type="triangle" w="lg" len="lg"/>
          </a:ln>
          <a:effectLst/>
        </p:spPr>
        <p:txBody>
          <a:bodyPr/>
          <a:lstStyle/>
          <a:p>
            <a:endParaRPr lang="en-US"/>
          </a:p>
        </p:txBody>
      </p:sp>
      <p:sp>
        <p:nvSpPr>
          <p:cNvPr id="3079" name="Line 7"/>
          <p:cNvSpPr>
            <a:spLocks noChangeShapeType="1"/>
          </p:cNvSpPr>
          <p:nvPr/>
        </p:nvSpPr>
        <p:spPr bwMode="auto">
          <a:xfrm>
            <a:off x="4038600" y="2743200"/>
            <a:ext cx="838200" cy="0"/>
          </a:xfrm>
          <a:prstGeom prst="line">
            <a:avLst/>
          </a:prstGeom>
          <a:noFill/>
          <a:ln w="9525">
            <a:solidFill>
              <a:schemeClr val="tx1"/>
            </a:solidFill>
            <a:round/>
            <a:headEnd/>
            <a:tailEnd type="triangle" w="lg" len="lg"/>
          </a:ln>
          <a:effectLst/>
        </p:spPr>
        <p:txBody>
          <a:bodyPr/>
          <a:lstStyle/>
          <a:p>
            <a:endParaRPr lang="en-US"/>
          </a:p>
        </p:txBody>
      </p:sp>
      <p:sp>
        <p:nvSpPr>
          <p:cNvPr id="3080" name="Line 8"/>
          <p:cNvSpPr>
            <a:spLocks noChangeShapeType="1"/>
          </p:cNvSpPr>
          <p:nvPr/>
        </p:nvSpPr>
        <p:spPr bwMode="auto">
          <a:xfrm>
            <a:off x="4038600" y="4419600"/>
            <a:ext cx="762000" cy="0"/>
          </a:xfrm>
          <a:prstGeom prst="line">
            <a:avLst/>
          </a:prstGeom>
          <a:noFill/>
          <a:ln w="9525">
            <a:solidFill>
              <a:schemeClr val="tx1"/>
            </a:solidFill>
            <a:round/>
            <a:headEnd/>
            <a:tailEnd type="triangle" w="lg" len="lg"/>
          </a:ln>
          <a:effectLst/>
        </p:spPr>
        <p:txBody>
          <a:bodyPr/>
          <a:lstStyle/>
          <a:p>
            <a:endParaRPr lang="en-US"/>
          </a:p>
        </p:txBody>
      </p:sp>
      <p:sp>
        <p:nvSpPr>
          <p:cNvPr id="3081" name="Line 9"/>
          <p:cNvSpPr>
            <a:spLocks noChangeShapeType="1"/>
          </p:cNvSpPr>
          <p:nvPr/>
        </p:nvSpPr>
        <p:spPr bwMode="auto">
          <a:xfrm>
            <a:off x="6705600" y="2667000"/>
            <a:ext cx="609600" cy="0"/>
          </a:xfrm>
          <a:prstGeom prst="line">
            <a:avLst/>
          </a:prstGeom>
          <a:noFill/>
          <a:ln w="9525">
            <a:solidFill>
              <a:schemeClr val="tx1"/>
            </a:solidFill>
            <a:round/>
            <a:headEnd/>
            <a:tailEnd type="triangle" w="lg" len="lg"/>
          </a:ln>
          <a:effectLst/>
        </p:spPr>
        <p:txBody>
          <a:bodyPr/>
          <a:lstStyle/>
          <a:p>
            <a:endParaRPr lang="en-US"/>
          </a:p>
        </p:txBody>
      </p:sp>
      <p:sp>
        <p:nvSpPr>
          <p:cNvPr id="3082" name="Text Box 10"/>
          <p:cNvSpPr txBox="1">
            <a:spLocks noChangeArrowheads="1"/>
          </p:cNvSpPr>
          <p:nvPr/>
        </p:nvSpPr>
        <p:spPr bwMode="auto">
          <a:xfrm>
            <a:off x="2209800" y="3352800"/>
            <a:ext cx="1333500" cy="457200"/>
          </a:xfrm>
          <a:prstGeom prst="rect">
            <a:avLst/>
          </a:prstGeom>
          <a:noFill/>
          <a:ln w="9525">
            <a:noFill/>
            <a:miter lim="800000"/>
            <a:headEnd/>
            <a:tailEnd/>
          </a:ln>
          <a:effectLst/>
        </p:spPr>
        <p:txBody>
          <a:bodyPr wrap="none">
            <a:spAutoFit/>
          </a:bodyPr>
          <a:lstStyle/>
          <a:p>
            <a:r>
              <a:rPr lang="en-US" sz="2400" b="1">
                <a:latin typeface="Times New Roman" charset="0"/>
              </a:rPr>
              <a:t>Timeline</a:t>
            </a:r>
          </a:p>
        </p:txBody>
      </p:sp>
      <p:sp>
        <p:nvSpPr>
          <p:cNvPr id="3083" name="Line 11"/>
          <p:cNvSpPr>
            <a:spLocks noChangeShapeType="1"/>
          </p:cNvSpPr>
          <p:nvPr/>
        </p:nvSpPr>
        <p:spPr bwMode="auto">
          <a:xfrm>
            <a:off x="3581400" y="3581400"/>
            <a:ext cx="457200" cy="0"/>
          </a:xfrm>
          <a:prstGeom prst="line">
            <a:avLst/>
          </a:prstGeom>
          <a:noFill/>
          <a:ln w="9525">
            <a:solidFill>
              <a:schemeClr val="tx1"/>
            </a:solidFill>
            <a:round/>
            <a:headEnd/>
            <a:tailEnd/>
          </a:ln>
          <a:effectLst/>
        </p:spPr>
        <p:txBody>
          <a:bodyPr/>
          <a:lstStyle/>
          <a:p>
            <a:endParaRPr lang="en-US"/>
          </a:p>
        </p:txBody>
      </p:sp>
      <p:sp>
        <p:nvSpPr>
          <p:cNvPr id="3084" name="Line 12"/>
          <p:cNvSpPr>
            <a:spLocks noChangeShapeType="1"/>
          </p:cNvSpPr>
          <p:nvPr/>
        </p:nvSpPr>
        <p:spPr bwMode="auto">
          <a:xfrm flipV="1">
            <a:off x="4038600" y="2743200"/>
            <a:ext cx="0" cy="1676400"/>
          </a:xfrm>
          <a:prstGeom prst="line">
            <a:avLst/>
          </a:prstGeom>
          <a:noFill/>
          <a:ln w="9525">
            <a:solidFill>
              <a:schemeClr val="tx1"/>
            </a:solidFill>
            <a:round/>
            <a:headEnd/>
            <a:tailEnd/>
          </a:ln>
          <a:effectLst/>
        </p:spPr>
        <p:txBody>
          <a:bodyPr/>
          <a:lstStyle/>
          <a:p>
            <a:endParaRPr lang="en-US"/>
          </a:p>
        </p:txBody>
      </p:sp>
      <p:sp>
        <p:nvSpPr>
          <p:cNvPr id="3085" name="Text Box 13"/>
          <p:cNvSpPr txBox="1">
            <a:spLocks noChangeArrowheads="1"/>
          </p:cNvSpPr>
          <p:nvPr/>
        </p:nvSpPr>
        <p:spPr bwMode="auto">
          <a:xfrm>
            <a:off x="4876800" y="2389188"/>
            <a:ext cx="2232025" cy="822325"/>
          </a:xfrm>
          <a:prstGeom prst="rect">
            <a:avLst/>
          </a:prstGeom>
          <a:noFill/>
          <a:ln w="9525">
            <a:noFill/>
            <a:miter lim="800000"/>
            <a:headEnd/>
            <a:tailEnd/>
          </a:ln>
          <a:effectLst/>
        </p:spPr>
        <p:txBody>
          <a:bodyPr wrap="none">
            <a:spAutoFit/>
          </a:bodyPr>
          <a:lstStyle/>
          <a:p>
            <a:r>
              <a:rPr lang="en-US" sz="2400" b="1">
                <a:latin typeface="Times New Roman" charset="0"/>
              </a:rPr>
              <a:t>Document</a:t>
            </a:r>
          </a:p>
          <a:p>
            <a:r>
              <a:rPr lang="en-US" sz="2400" b="1">
                <a:latin typeface="Times New Roman" charset="0"/>
              </a:rPr>
              <a:t>Statement/Alibi</a:t>
            </a:r>
          </a:p>
        </p:txBody>
      </p:sp>
      <p:sp>
        <p:nvSpPr>
          <p:cNvPr id="3086" name="Line 14"/>
          <p:cNvSpPr>
            <a:spLocks noChangeShapeType="1"/>
          </p:cNvSpPr>
          <p:nvPr/>
        </p:nvSpPr>
        <p:spPr bwMode="auto">
          <a:xfrm>
            <a:off x="7010400" y="4419600"/>
            <a:ext cx="533400" cy="0"/>
          </a:xfrm>
          <a:prstGeom prst="line">
            <a:avLst/>
          </a:prstGeom>
          <a:noFill/>
          <a:ln w="9525">
            <a:solidFill>
              <a:schemeClr val="tx1"/>
            </a:solidFill>
            <a:round/>
            <a:headEnd/>
            <a:tailEnd type="triangle" w="lg" len="lg"/>
          </a:ln>
          <a:effectLst/>
        </p:spPr>
        <p:txBody>
          <a:bodyPr/>
          <a:lstStyle/>
          <a:p>
            <a:endParaRPr lang="en-US"/>
          </a:p>
        </p:txBody>
      </p:sp>
      <p:sp>
        <p:nvSpPr>
          <p:cNvPr id="3087" name="Line 15"/>
          <p:cNvSpPr>
            <a:spLocks noChangeShapeType="1"/>
          </p:cNvSpPr>
          <p:nvPr/>
        </p:nvSpPr>
        <p:spPr bwMode="auto">
          <a:xfrm flipV="1">
            <a:off x="4038600" y="4343400"/>
            <a:ext cx="0" cy="76200"/>
          </a:xfrm>
          <a:prstGeom prst="line">
            <a:avLst/>
          </a:prstGeom>
          <a:noFill/>
          <a:ln w="9525">
            <a:solidFill>
              <a:schemeClr val="tx1"/>
            </a:solidFill>
            <a:round/>
            <a:headEnd/>
            <a:tailEnd/>
          </a:ln>
          <a:effectLst/>
        </p:spPr>
        <p:txBody>
          <a:bodyPr/>
          <a:lstStyle/>
          <a:p>
            <a:endParaRPr lang="en-US"/>
          </a:p>
        </p:txBody>
      </p:sp>
      <p:sp>
        <p:nvSpPr>
          <p:cNvPr id="3088" name="Text Box 16"/>
          <p:cNvSpPr txBox="1">
            <a:spLocks noChangeArrowheads="1"/>
          </p:cNvSpPr>
          <p:nvPr/>
        </p:nvSpPr>
        <p:spPr bwMode="auto">
          <a:xfrm>
            <a:off x="7391400" y="2312988"/>
            <a:ext cx="1739900" cy="822325"/>
          </a:xfrm>
          <a:prstGeom prst="rect">
            <a:avLst/>
          </a:prstGeom>
          <a:noFill/>
          <a:ln w="9525">
            <a:noFill/>
            <a:miter lim="800000"/>
            <a:headEnd/>
            <a:tailEnd/>
          </a:ln>
          <a:effectLst/>
        </p:spPr>
        <p:txBody>
          <a:bodyPr wrap="none">
            <a:spAutoFit/>
          </a:bodyPr>
          <a:lstStyle/>
          <a:p>
            <a:r>
              <a:rPr lang="en-US" sz="2400" b="1">
                <a:latin typeface="Times New Roman" charset="0"/>
              </a:rPr>
              <a:t>Verification</a:t>
            </a:r>
          </a:p>
          <a:p>
            <a:r>
              <a:rPr lang="en-US" sz="2400" b="1">
                <a:latin typeface="Times New Roman" charset="0"/>
              </a:rPr>
              <a:t>Interviews</a:t>
            </a:r>
          </a:p>
        </p:txBody>
      </p:sp>
      <p:sp>
        <p:nvSpPr>
          <p:cNvPr id="3089" name="Text Box 17"/>
          <p:cNvSpPr txBox="1">
            <a:spLocks noChangeArrowheads="1"/>
          </p:cNvSpPr>
          <p:nvPr/>
        </p:nvSpPr>
        <p:spPr bwMode="auto">
          <a:xfrm>
            <a:off x="4800600" y="3989388"/>
            <a:ext cx="2471738" cy="822325"/>
          </a:xfrm>
          <a:prstGeom prst="rect">
            <a:avLst/>
          </a:prstGeom>
          <a:noFill/>
          <a:ln w="9525">
            <a:noFill/>
            <a:miter lim="800000"/>
            <a:headEnd/>
            <a:tailEnd/>
          </a:ln>
          <a:effectLst/>
        </p:spPr>
        <p:txBody>
          <a:bodyPr wrap="none">
            <a:spAutoFit/>
          </a:bodyPr>
          <a:lstStyle/>
          <a:p>
            <a:r>
              <a:rPr lang="en-US" sz="2400" b="1">
                <a:latin typeface="Times New Roman" charset="0"/>
              </a:rPr>
              <a:t>Inspect Person</a:t>
            </a:r>
          </a:p>
          <a:p>
            <a:r>
              <a:rPr lang="en-US" sz="2400" b="1">
                <a:latin typeface="Times New Roman" charset="0"/>
              </a:rPr>
              <a:t>Clothing &amp; Shoes</a:t>
            </a:r>
          </a:p>
        </p:txBody>
      </p:sp>
      <p:sp>
        <p:nvSpPr>
          <p:cNvPr id="3090" name="Text Box 18"/>
          <p:cNvSpPr txBox="1">
            <a:spLocks noChangeArrowheads="1"/>
          </p:cNvSpPr>
          <p:nvPr/>
        </p:nvSpPr>
        <p:spPr bwMode="auto">
          <a:xfrm>
            <a:off x="7543800" y="3810000"/>
            <a:ext cx="1379538" cy="1187450"/>
          </a:xfrm>
          <a:prstGeom prst="rect">
            <a:avLst/>
          </a:prstGeom>
          <a:noFill/>
          <a:ln w="9525">
            <a:noFill/>
            <a:miter lim="800000"/>
            <a:headEnd/>
            <a:tailEnd/>
          </a:ln>
          <a:effectLst/>
        </p:spPr>
        <p:txBody>
          <a:bodyPr wrap="none">
            <a:spAutoFit/>
          </a:bodyPr>
          <a:lstStyle/>
          <a:p>
            <a:r>
              <a:rPr lang="en-US" sz="2400" b="1">
                <a:latin typeface="Times New Roman" charset="0"/>
              </a:rPr>
              <a:t>Conduct </a:t>
            </a:r>
          </a:p>
          <a:p>
            <a:r>
              <a:rPr lang="en-US" sz="2400" b="1">
                <a:latin typeface="Times New Roman" charset="0"/>
              </a:rPr>
              <a:t>Consent</a:t>
            </a:r>
          </a:p>
          <a:p>
            <a:r>
              <a:rPr lang="en-US" sz="2400" b="1">
                <a:latin typeface="Times New Roman" charset="0"/>
              </a:rPr>
              <a:t>Searches</a:t>
            </a:r>
          </a:p>
        </p:txBody>
      </p:sp>
      <p:sp>
        <p:nvSpPr>
          <p:cNvPr id="3091" name="Line 19"/>
          <p:cNvSpPr>
            <a:spLocks noChangeShapeType="1"/>
          </p:cNvSpPr>
          <p:nvPr/>
        </p:nvSpPr>
        <p:spPr bwMode="auto">
          <a:xfrm>
            <a:off x="7848600" y="5029200"/>
            <a:ext cx="0" cy="533400"/>
          </a:xfrm>
          <a:prstGeom prst="line">
            <a:avLst/>
          </a:prstGeom>
          <a:noFill/>
          <a:ln w="9525">
            <a:solidFill>
              <a:schemeClr val="tx1"/>
            </a:solidFill>
            <a:round/>
            <a:headEnd/>
            <a:tailEnd type="triangle" w="lg" len="lg"/>
          </a:ln>
          <a:effectLst/>
        </p:spPr>
        <p:txBody>
          <a:bodyPr/>
          <a:lstStyle/>
          <a:p>
            <a:endParaRPr lang="en-US"/>
          </a:p>
        </p:txBody>
      </p:sp>
      <p:sp>
        <p:nvSpPr>
          <p:cNvPr id="3092" name="Text Box 20"/>
          <p:cNvSpPr txBox="1">
            <a:spLocks noChangeArrowheads="1"/>
          </p:cNvSpPr>
          <p:nvPr/>
        </p:nvSpPr>
        <p:spPr bwMode="auto">
          <a:xfrm>
            <a:off x="6629400" y="5638800"/>
            <a:ext cx="2290763" cy="822325"/>
          </a:xfrm>
          <a:prstGeom prst="rect">
            <a:avLst/>
          </a:prstGeom>
          <a:noFill/>
          <a:ln w="9525">
            <a:noFill/>
            <a:miter lim="800000"/>
            <a:headEnd/>
            <a:tailEnd/>
          </a:ln>
          <a:effectLst/>
        </p:spPr>
        <p:txBody>
          <a:bodyPr wrap="none">
            <a:spAutoFit/>
          </a:bodyPr>
          <a:lstStyle/>
          <a:p>
            <a:r>
              <a:rPr lang="en-US" sz="2400" b="1">
                <a:latin typeface="Times New Roman" charset="0"/>
              </a:rPr>
              <a:t>Premises &amp;</a:t>
            </a:r>
          </a:p>
          <a:p>
            <a:r>
              <a:rPr lang="en-US" sz="2400" b="1">
                <a:latin typeface="Times New Roman" charset="0"/>
              </a:rPr>
              <a:t>Personal Effects</a:t>
            </a:r>
          </a:p>
        </p:txBody>
      </p:sp>
      <p:sp>
        <p:nvSpPr>
          <p:cNvPr id="3093" name="Text Box 21"/>
          <p:cNvSpPr txBox="1">
            <a:spLocks noChangeArrowheads="1"/>
          </p:cNvSpPr>
          <p:nvPr/>
        </p:nvSpPr>
        <p:spPr bwMode="auto">
          <a:xfrm>
            <a:off x="2438400" y="228600"/>
            <a:ext cx="3940175" cy="579438"/>
          </a:xfrm>
          <a:prstGeom prst="rect">
            <a:avLst/>
          </a:prstGeom>
          <a:noFill/>
          <a:ln w="9525">
            <a:noFill/>
            <a:miter lim="800000"/>
            <a:headEnd/>
            <a:tailEnd/>
          </a:ln>
          <a:effectLst/>
        </p:spPr>
        <p:txBody>
          <a:bodyPr wrap="none">
            <a:spAutoFit/>
          </a:bodyPr>
          <a:lstStyle/>
          <a:p>
            <a:r>
              <a:rPr lang="en-US" sz="3200" b="1">
                <a:latin typeface="Times New Roman" charset="0"/>
              </a:rPr>
              <a:t>Fact-Finding Capsule</a:t>
            </a:r>
          </a:p>
        </p:txBody>
      </p:sp>
      <p:sp>
        <p:nvSpPr>
          <p:cNvPr id="3094" name="Text Box 22"/>
          <p:cNvSpPr txBox="1">
            <a:spLocks noChangeArrowheads="1"/>
          </p:cNvSpPr>
          <p:nvPr/>
        </p:nvSpPr>
        <p:spPr bwMode="auto">
          <a:xfrm>
            <a:off x="609600" y="1336675"/>
            <a:ext cx="2514600" cy="457200"/>
          </a:xfrm>
          <a:prstGeom prst="rect">
            <a:avLst/>
          </a:prstGeom>
          <a:noFill/>
          <a:ln w="9525">
            <a:noFill/>
            <a:miter lim="800000"/>
            <a:headEnd/>
            <a:tailEnd/>
          </a:ln>
          <a:effectLst/>
        </p:spPr>
        <p:txBody>
          <a:bodyPr>
            <a:spAutoFit/>
          </a:bodyPr>
          <a:lstStyle/>
          <a:p>
            <a:endParaRPr lang="en-US" sz="2400">
              <a:latin typeface="Times New Roman" charset="0"/>
            </a:endParaRPr>
          </a:p>
        </p:txBody>
      </p:sp>
      <p:sp>
        <p:nvSpPr>
          <p:cNvPr id="3095" name="Text Box 23"/>
          <p:cNvSpPr txBox="1">
            <a:spLocks noChangeArrowheads="1"/>
          </p:cNvSpPr>
          <p:nvPr/>
        </p:nvSpPr>
        <p:spPr bwMode="auto">
          <a:xfrm>
            <a:off x="609600" y="1371600"/>
            <a:ext cx="2286000" cy="579438"/>
          </a:xfrm>
          <a:prstGeom prst="rect">
            <a:avLst/>
          </a:prstGeom>
          <a:noFill/>
          <a:ln w="9525">
            <a:noFill/>
            <a:miter lim="800000"/>
            <a:headEnd/>
            <a:tailEnd/>
          </a:ln>
          <a:effectLst/>
        </p:spPr>
        <p:txBody>
          <a:bodyPr>
            <a:spAutoFit/>
          </a:bodyPr>
          <a:lstStyle/>
          <a:p>
            <a:r>
              <a:rPr lang="en-US" sz="3200" b="1">
                <a:latin typeface="Times New Roman" charset="0"/>
              </a:rPr>
              <a:t>Specificity</a:t>
            </a:r>
          </a:p>
        </p:txBody>
      </p:sp>
      <p:sp>
        <p:nvSpPr>
          <p:cNvPr id="3096" name="Text Box 24"/>
          <p:cNvSpPr txBox="1">
            <a:spLocks noChangeArrowheads="1"/>
          </p:cNvSpPr>
          <p:nvPr/>
        </p:nvSpPr>
        <p:spPr bwMode="auto">
          <a:xfrm>
            <a:off x="5181600" y="1371600"/>
            <a:ext cx="3660775" cy="579438"/>
          </a:xfrm>
          <a:prstGeom prst="rect">
            <a:avLst/>
          </a:prstGeom>
          <a:noFill/>
          <a:ln w="9525">
            <a:noFill/>
            <a:miter lim="800000"/>
            <a:headEnd/>
            <a:tailEnd/>
          </a:ln>
          <a:effectLst/>
        </p:spPr>
        <p:txBody>
          <a:bodyPr wrap="none">
            <a:spAutoFit/>
          </a:bodyPr>
          <a:lstStyle/>
          <a:p>
            <a:r>
              <a:rPr lang="en-US" sz="3200" b="1">
                <a:latin typeface="Times New Roman" charset="0"/>
              </a:rPr>
              <a:t>Element of Surprise</a:t>
            </a:r>
          </a:p>
        </p:txBody>
      </p:sp>
      <p:sp>
        <p:nvSpPr>
          <p:cNvPr id="3097" name="Text Box 25"/>
          <p:cNvSpPr txBox="1">
            <a:spLocks noChangeArrowheads="1"/>
          </p:cNvSpPr>
          <p:nvPr/>
        </p:nvSpPr>
        <p:spPr bwMode="auto">
          <a:xfrm>
            <a:off x="533400" y="5791200"/>
            <a:ext cx="1600200" cy="579438"/>
          </a:xfrm>
          <a:prstGeom prst="rect">
            <a:avLst/>
          </a:prstGeom>
          <a:noFill/>
          <a:ln w="9525">
            <a:noFill/>
            <a:miter lim="800000"/>
            <a:headEnd/>
            <a:tailEnd/>
          </a:ln>
          <a:effectLst/>
        </p:spPr>
        <p:txBody>
          <a:bodyPr>
            <a:spAutoFit/>
          </a:bodyPr>
          <a:lstStyle/>
          <a:p>
            <a:r>
              <a:rPr lang="en-US" sz="3200" b="1">
                <a:latin typeface="Times New Roman" charset="0"/>
              </a:rPr>
              <a:t>Haste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52400"/>
            <a:ext cx="7772400" cy="1470025"/>
          </a:xfrm>
        </p:spPr>
        <p:txBody>
          <a:bodyPr/>
          <a:lstStyle/>
          <a:p>
            <a:r>
              <a:rPr lang="en-US" b="1" i="1" dirty="0" smtClean="0"/>
              <a:t>Pre-Test</a:t>
            </a:r>
            <a:endParaRPr lang="en-US" b="1" i="1" dirty="0"/>
          </a:p>
        </p:txBody>
      </p:sp>
      <p:sp>
        <p:nvSpPr>
          <p:cNvPr id="5" name="Subtitle 4"/>
          <p:cNvSpPr>
            <a:spLocks noGrp="1"/>
          </p:cNvSpPr>
          <p:nvPr>
            <p:ph type="subTitle" idx="1"/>
          </p:nvPr>
        </p:nvSpPr>
        <p:spPr>
          <a:xfrm>
            <a:off x="152400" y="1143000"/>
            <a:ext cx="8763000" cy="5486400"/>
          </a:xfrm>
        </p:spPr>
        <p:txBody>
          <a:bodyPr>
            <a:normAutofit lnSpcReduction="10000"/>
          </a:bodyPr>
          <a:lstStyle/>
          <a:p>
            <a:pPr algn="l"/>
            <a:r>
              <a:rPr lang="en-US" sz="2400" b="1" dirty="0" smtClean="0">
                <a:solidFill>
                  <a:schemeClr val="tx1"/>
                </a:solidFill>
              </a:rPr>
              <a:t>2. </a:t>
            </a:r>
            <a:r>
              <a:rPr lang="en-US" sz="2800" b="1" dirty="0" smtClean="0">
                <a:solidFill>
                  <a:schemeClr val="tx1"/>
                </a:solidFill>
              </a:rPr>
              <a:t>The Georgia Supreme Court in 1998 suggested that another kind of police citizen contact would be the roadblock or road check.  What are the requirements under Georgia case law for these to meet the Constitutional requirements as articulated in </a:t>
            </a:r>
            <a:r>
              <a:rPr lang="en-US" sz="2800" b="1" i="1" dirty="0" err="1" smtClean="0">
                <a:solidFill>
                  <a:schemeClr val="tx1"/>
                </a:solidFill>
              </a:rPr>
              <a:t>LaFontaine</a:t>
            </a:r>
            <a:r>
              <a:rPr lang="en-US" sz="2800" b="1" i="1" dirty="0" smtClean="0">
                <a:solidFill>
                  <a:schemeClr val="tx1"/>
                </a:solidFill>
              </a:rPr>
              <a:t> v. State</a:t>
            </a:r>
            <a:r>
              <a:rPr lang="en-US" sz="2800" b="1" dirty="0" smtClean="0">
                <a:solidFill>
                  <a:schemeClr val="tx1"/>
                </a:solidFill>
              </a:rPr>
              <a:t>, 269 Ga. 251, 253 (497 SE2d 367) (1998)?</a:t>
            </a:r>
          </a:p>
          <a:p>
            <a:pPr algn="l"/>
            <a:r>
              <a:rPr lang="en-US" dirty="0">
                <a:solidFill>
                  <a:schemeClr val="tx1"/>
                </a:solidFill>
              </a:rPr>
              <a:t>	</a:t>
            </a:r>
            <a:r>
              <a:rPr lang="en-US" dirty="0" smtClean="0">
                <a:solidFill>
                  <a:schemeClr val="tx1"/>
                </a:solidFill>
              </a:rPr>
              <a:t>1________________________________</a:t>
            </a:r>
          </a:p>
          <a:p>
            <a:pPr algn="l"/>
            <a:r>
              <a:rPr lang="en-US" dirty="0">
                <a:solidFill>
                  <a:schemeClr val="tx1"/>
                </a:solidFill>
              </a:rPr>
              <a:t>	</a:t>
            </a:r>
            <a:r>
              <a:rPr lang="en-US" dirty="0" smtClean="0">
                <a:solidFill>
                  <a:schemeClr val="tx1"/>
                </a:solidFill>
              </a:rPr>
              <a:t>2________________________________</a:t>
            </a:r>
          </a:p>
          <a:p>
            <a:pPr algn="l"/>
            <a:r>
              <a:rPr lang="en-US" dirty="0" smtClean="0">
                <a:solidFill>
                  <a:schemeClr val="tx1"/>
                </a:solidFill>
              </a:rPr>
              <a:t>	3________________________________</a:t>
            </a:r>
          </a:p>
          <a:p>
            <a:pPr algn="l"/>
            <a:r>
              <a:rPr lang="en-US" dirty="0" smtClean="0">
                <a:solidFill>
                  <a:schemeClr val="tx1"/>
                </a:solidFill>
              </a:rPr>
              <a:t>	4________________________________</a:t>
            </a:r>
          </a:p>
          <a:p>
            <a:pPr algn="l"/>
            <a:r>
              <a:rPr lang="en-US" dirty="0">
                <a:solidFill>
                  <a:schemeClr val="tx1"/>
                </a:solidFill>
              </a:rPr>
              <a:t>	</a:t>
            </a:r>
            <a:r>
              <a:rPr lang="en-US" dirty="0" smtClean="0">
                <a:solidFill>
                  <a:schemeClr val="tx1"/>
                </a:solidFill>
              </a:rPr>
              <a:t>5________________________________</a:t>
            </a:r>
            <a:endParaRPr lang="en-US" dirty="0">
              <a:solidFill>
                <a:schemeClr val="tx1"/>
              </a:solidFill>
            </a:endParaRPr>
          </a:p>
        </p:txBody>
      </p:sp>
    </p:spTree>
    <p:extLst>
      <p:ext uri="{BB962C8B-B14F-4D97-AF65-F5344CB8AC3E}">
        <p14:creationId xmlns:p14="http://schemas.microsoft.com/office/powerpoint/2010/main" val="3848040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838200"/>
          </a:xfrm>
        </p:spPr>
        <p:txBody>
          <a:bodyPr/>
          <a:lstStyle/>
          <a:p>
            <a:r>
              <a:rPr lang="en-US"/>
              <a:t>Prompt Investigative Trilogy</a:t>
            </a:r>
          </a:p>
        </p:txBody>
      </p:sp>
      <p:graphicFrame>
        <p:nvGraphicFramePr>
          <p:cNvPr id="4099" name="Group 3"/>
          <p:cNvGraphicFramePr>
            <a:graphicFrameLocks noGrp="1"/>
          </p:cNvGraphicFramePr>
          <p:nvPr>
            <p:ph type="tbl" idx="1"/>
          </p:nvPr>
        </p:nvGraphicFramePr>
        <p:xfrm>
          <a:off x="228600" y="1262063"/>
          <a:ext cx="8686800" cy="5473954"/>
        </p:xfrm>
        <a:graphic>
          <a:graphicData uri="http://schemas.openxmlformats.org/drawingml/2006/table">
            <a:tbl>
              <a:tblPr/>
              <a:tblGrid>
                <a:gridCol w="2895600"/>
                <a:gridCol w="2895600"/>
                <a:gridCol w="2895600"/>
              </a:tblGrid>
              <a:tr h="1311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tx1"/>
                          </a:solidFill>
                          <a:effectLst/>
                          <a:latin typeface="Arial" charset="0"/>
                        </a:rPr>
                        <a:t>Immediate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tx1"/>
                          </a:solidFill>
                          <a:effectLst/>
                          <a:latin typeface="Arial" charset="0"/>
                        </a:rPr>
                        <a:t>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Immediate General Coverage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Pending Informative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Specific Witnesses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Neighborhood Canvass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Smart Phone Data/Tower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5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Specific Evidence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Friends, Family And Associates (Victimology)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Computer Hard Drives/GPS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Specific Events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Co-Workers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Other Records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Specific Facts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Victim/Suspect Time Lines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Private Papers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GOLD STANDARD IN POLICING</a:t>
            </a:r>
            <a:endParaRPr lang="en-US" b="1" i="1" dirty="0"/>
          </a:p>
        </p:txBody>
      </p:sp>
      <p:sp>
        <p:nvSpPr>
          <p:cNvPr id="3" name="Content Placeholder 2"/>
          <p:cNvSpPr>
            <a:spLocks noGrp="1"/>
          </p:cNvSpPr>
          <p:nvPr>
            <p:ph idx="1"/>
          </p:nvPr>
        </p:nvSpPr>
        <p:spPr/>
        <p:txBody>
          <a:bodyPr/>
          <a:lstStyle/>
          <a:p>
            <a:pPr marL="0" indent="0">
              <a:buNone/>
            </a:pPr>
            <a:r>
              <a:rPr lang="en-US" sz="4000" b="1" dirty="0" smtClean="0"/>
              <a:t>The most important question in police work is…</a:t>
            </a:r>
          </a:p>
          <a:p>
            <a:pPr marL="0" indent="0">
              <a:buNone/>
            </a:pPr>
            <a:r>
              <a:rPr lang="en-US" sz="4000" i="1" dirty="0" smtClean="0"/>
              <a:t>How do you know?</a:t>
            </a:r>
          </a:p>
          <a:p>
            <a:pPr marL="0" indent="0">
              <a:buNone/>
            </a:pPr>
            <a:endParaRPr lang="en-US" i="1" dirty="0"/>
          </a:p>
          <a:p>
            <a:pPr marL="0" indent="0">
              <a:buNone/>
            </a:pPr>
            <a:r>
              <a:rPr lang="en-US" sz="4000" b="1" dirty="0" smtClean="0"/>
              <a:t>One of the most important skills is…</a:t>
            </a:r>
          </a:p>
          <a:p>
            <a:pPr marL="0" indent="0">
              <a:buNone/>
            </a:pPr>
            <a:r>
              <a:rPr lang="en-US" sz="4000" i="1" dirty="0" smtClean="0"/>
              <a:t>The ability to form the next question.</a:t>
            </a:r>
            <a:endParaRPr lang="en-US" sz="4000" i="1" dirty="0"/>
          </a:p>
        </p:txBody>
      </p:sp>
    </p:spTree>
    <p:extLst>
      <p:ext uri="{BB962C8B-B14F-4D97-AF65-F5344CB8AC3E}">
        <p14:creationId xmlns:p14="http://schemas.microsoft.com/office/powerpoint/2010/main" val="991215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SEARCH AND SEIZURE IN GEORGIA Four (4) Mandatory priorities </a:t>
            </a:r>
            <a:endParaRPr lang="en-US" b="1" i="1" dirty="0"/>
          </a:p>
        </p:txBody>
      </p:sp>
      <p:sp>
        <p:nvSpPr>
          <p:cNvPr id="3" name="Content Placeholder 2"/>
          <p:cNvSpPr>
            <a:spLocks noGrp="1"/>
          </p:cNvSpPr>
          <p:nvPr>
            <p:ph idx="1"/>
          </p:nvPr>
        </p:nvSpPr>
        <p:spPr>
          <a:xfrm>
            <a:off x="381000" y="1676400"/>
            <a:ext cx="8229600" cy="4525963"/>
          </a:xfrm>
        </p:spPr>
        <p:txBody>
          <a:bodyPr>
            <a:normAutofit fontScale="85000" lnSpcReduction="20000"/>
          </a:bodyPr>
          <a:lstStyle/>
          <a:p>
            <a:pPr marL="514350" indent="-514350">
              <a:buAutoNum type="arabicPeriod"/>
            </a:pPr>
            <a:r>
              <a:rPr lang="en-US" sz="5400" b="1" dirty="0" smtClean="0"/>
              <a:t>Professional mindset and culture</a:t>
            </a:r>
          </a:p>
          <a:p>
            <a:pPr marL="514350" indent="-514350">
              <a:buAutoNum type="arabicPeriod"/>
            </a:pPr>
            <a:r>
              <a:rPr lang="en-US" sz="5400" b="1" dirty="0" smtClean="0"/>
              <a:t>Knowledge of the law</a:t>
            </a:r>
          </a:p>
          <a:p>
            <a:pPr marL="514350" indent="-514350">
              <a:buAutoNum type="arabicPeriod"/>
            </a:pPr>
            <a:r>
              <a:rPr lang="en-US" sz="5400" b="1" dirty="0" smtClean="0"/>
              <a:t>Obeying the law and applying the law correctly</a:t>
            </a:r>
          </a:p>
          <a:p>
            <a:pPr marL="514350" indent="-514350">
              <a:buAutoNum type="arabicPeriod"/>
            </a:pPr>
            <a:r>
              <a:rPr lang="en-US" sz="5400" b="1" dirty="0"/>
              <a:t> </a:t>
            </a:r>
            <a:r>
              <a:rPr lang="en-US" sz="5400" b="1" dirty="0" smtClean="0"/>
              <a:t>Articulation and specific documentation of actions</a:t>
            </a:r>
          </a:p>
          <a:p>
            <a:pPr marL="0" indent="0">
              <a:buNone/>
            </a:pPr>
            <a:endParaRPr lang="en-US" dirty="0"/>
          </a:p>
        </p:txBody>
      </p:sp>
    </p:spTree>
    <p:extLst>
      <p:ext uri="{BB962C8B-B14F-4D97-AF65-F5344CB8AC3E}">
        <p14:creationId xmlns:p14="http://schemas.microsoft.com/office/powerpoint/2010/main" val="1848546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WORLD OF VIDEO</a:t>
            </a:r>
            <a:endParaRPr lang="en-US" dirty="0"/>
          </a:p>
        </p:txBody>
      </p:sp>
      <p:sp>
        <p:nvSpPr>
          <p:cNvPr id="3" name="Content Placeholder 2"/>
          <p:cNvSpPr>
            <a:spLocks noGrp="1"/>
          </p:cNvSpPr>
          <p:nvPr>
            <p:ph idx="1"/>
          </p:nvPr>
        </p:nvSpPr>
        <p:spPr/>
        <p:txBody>
          <a:bodyPr>
            <a:normAutofit/>
          </a:bodyPr>
          <a:lstStyle/>
          <a:p>
            <a:pPr marL="0" indent="0">
              <a:buNone/>
            </a:pPr>
            <a:r>
              <a:rPr lang="en-US" sz="4000" b="1" i="1" dirty="0" smtClean="0"/>
              <a:t>Constant an ongoing video will continue to have a tremendous impact upon police operations </a:t>
            </a:r>
            <a:endParaRPr lang="en-US" sz="4000" b="1" i="1" dirty="0"/>
          </a:p>
        </p:txBody>
      </p:sp>
    </p:spTree>
    <p:extLst>
      <p:ext uri="{BB962C8B-B14F-4D97-AF65-F5344CB8AC3E}">
        <p14:creationId xmlns:p14="http://schemas.microsoft.com/office/powerpoint/2010/main" val="1690051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77000"/>
          </a:xfrm>
        </p:spPr>
        <p:txBody>
          <a:bodyPr>
            <a:normAutofit fontScale="77500" lnSpcReduction="20000"/>
          </a:bodyPr>
          <a:lstStyle/>
          <a:p>
            <a:pPr marL="0" indent="0">
              <a:buNone/>
            </a:pPr>
            <a:r>
              <a:rPr lang="en-US" b="1" dirty="0">
                <a:solidFill>
                  <a:srgbClr val="000000"/>
                </a:solidFill>
                <a:latin typeface="Verdana"/>
              </a:rPr>
              <a:t>There is, however, an added wrinkle in this case: existence in the record of a videotape capturing the events in question. There are no allegations or indications that this </a:t>
            </a:r>
            <a:r>
              <a:rPr lang="en-US" b="1" dirty="0" smtClean="0">
                <a:solidFill>
                  <a:srgbClr val="000000"/>
                </a:solidFill>
                <a:latin typeface="Verdana"/>
              </a:rPr>
              <a:t>video tape was </a:t>
            </a:r>
            <a:r>
              <a:rPr lang="en-US" b="1" dirty="0">
                <a:solidFill>
                  <a:srgbClr val="000000"/>
                </a:solidFill>
                <a:latin typeface="Verdana"/>
              </a:rPr>
              <a:t>doctored or altered in any way, nor any contention that what it depicts differs from what actually happened. The videotape quite clearly contradicts the version of the story told by respondent and adopted by the Court of Appeals.</a:t>
            </a:r>
            <a:r>
              <a:rPr lang="en-US" sz="1100" b="1" baseline="30000" dirty="0">
                <a:solidFill>
                  <a:srgbClr val="004B91"/>
                </a:solidFill>
                <a:latin typeface="Verdana"/>
                <a:hlinkClick r:id="rId2"/>
              </a:rPr>
              <a:t>5</a:t>
            </a:r>
            <a:r>
              <a:rPr lang="en-US" b="1" dirty="0">
                <a:solidFill>
                  <a:srgbClr val="000000"/>
                </a:solidFill>
                <a:latin typeface="Verdana"/>
              </a:rPr>
              <a:t> For example, the Court of Appeals adopted respondent's assertions that, during the </a:t>
            </a:r>
            <a:r>
              <a:rPr lang="en-US" b="1" dirty="0">
                <a:solidFill>
                  <a:schemeClr val="tx1">
                    <a:lumMod val="85000"/>
                    <a:lumOff val="15000"/>
                  </a:schemeClr>
                </a:solidFill>
                <a:latin typeface="Verdana"/>
              </a:rPr>
              <a:t>chase</a:t>
            </a:r>
            <a:r>
              <a:rPr lang="en-US" b="1" dirty="0">
                <a:solidFill>
                  <a:srgbClr val="000000"/>
                </a:solidFill>
                <a:latin typeface="Verdana"/>
              </a:rPr>
              <a:t>, "there was little, if any, actual threat to pedestrians or other motorists, as the roads were mostly empty and [respondent] remained in control of his vehicle." </a:t>
            </a:r>
            <a:r>
              <a:rPr lang="en-US" b="1" dirty="0" smtClean="0">
                <a:solidFill>
                  <a:srgbClr val="C00000"/>
                </a:solidFill>
                <a:latin typeface="Verdana"/>
              </a:rPr>
              <a:t>Indeed</a:t>
            </a:r>
            <a:r>
              <a:rPr lang="en-US" b="1" dirty="0">
                <a:solidFill>
                  <a:srgbClr val="C00000"/>
                </a:solidFill>
                <a:latin typeface="Verdana"/>
              </a:rPr>
              <a:t>, reading the lower court's opinion, one gets the impression that respondent</a:t>
            </a:r>
            <a:r>
              <a:rPr lang="en-US" b="1" dirty="0" smtClean="0">
                <a:solidFill>
                  <a:srgbClr val="C00000"/>
                </a:solidFill>
                <a:latin typeface="Verdana"/>
              </a:rPr>
              <a:t>,</a:t>
            </a:r>
            <a:r>
              <a:rPr lang="en-US" b="1" dirty="0">
                <a:solidFill>
                  <a:srgbClr val="C00000"/>
                </a:solidFill>
                <a:latin typeface="Verdana"/>
              </a:rPr>
              <a:t> rather than fleeing from police, was attempting to pass his driving test:</a:t>
            </a:r>
            <a:endParaRPr lang="en-US" b="1" dirty="0">
              <a:solidFill>
                <a:srgbClr val="C00000"/>
              </a:solidFill>
            </a:endParaRPr>
          </a:p>
        </p:txBody>
      </p:sp>
    </p:spTree>
    <p:extLst>
      <p:ext uri="{BB962C8B-B14F-4D97-AF65-F5344CB8AC3E}">
        <p14:creationId xmlns:p14="http://schemas.microsoft.com/office/powerpoint/2010/main" val="2844973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77500" lnSpcReduction="20000"/>
          </a:bodyPr>
          <a:lstStyle/>
          <a:p>
            <a:pPr marL="0" indent="0">
              <a:buNone/>
            </a:pPr>
            <a:r>
              <a:rPr lang="en-US" dirty="0">
                <a:solidFill>
                  <a:srgbClr val="000000"/>
                </a:solidFill>
                <a:latin typeface="Verdana"/>
              </a:rPr>
              <a:t>The videotape tells quite a different story. There we see respondent's vehicle racing down narrow, two-lane roads in the dead of night at speeds that are shockingly fast. We see it swerve around more than a dozen other </a:t>
            </a:r>
            <a:r>
              <a:rPr lang="en-US" b="1" dirty="0">
                <a:latin typeface="Verdana"/>
              </a:rPr>
              <a:t>cars,</a:t>
            </a:r>
            <a:r>
              <a:rPr lang="en-US" dirty="0">
                <a:solidFill>
                  <a:srgbClr val="000000"/>
                </a:solidFill>
                <a:latin typeface="Verdana"/>
              </a:rPr>
              <a:t> cross the double-yellow line, and force </a:t>
            </a:r>
            <a:r>
              <a:rPr lang="en-US" b="1" dirty="0">
                <a:latin typeface="Verdana"/>
              </a:rPr>
              <a:t>cars</a:t>
            </a:r>
            <a:r>
              <a:rPr lang="en-US" dirty="0">
                <a:solidFill>
                  <a:srgbClr val="000000"/>
                </a:solidFill>
                <a:latin typeface="Verdana"/>
              </a:rPr>
              <a:t> traveling in both directions to their respective shoulders to avoid being hit.</a:t>
            </a:r>
            <a:r>
              <a:rPr lang="en-US" sz="1100" baseline="30000" dirty="0">
                <a:solidFill>
                  <a:srgbClr val="004B91"/>
                </a:solidFill>
                <a:latin typeface="Verdana"/>
                <a:hlinkClick r:id="rId2"/>
              </a:rPr>
              <a:t>6</a:t>
            </a:r>
            <a:r>
              <a:rPr lang="en-US" dirty="0">
                <a:solidFill>
                  <a:srgbClr val="000000"/>
                </a:solidFill>
                <a:latin typeface="Verdana"/>
              </a:rPr>
              <a:t> We see it run multiple red lights and travel for considerable periods of time in the occasional center left-turn-only lane, chased by numerous police </a:t>
            </a:r>
            <a:r>
              <a:rPr lang="en-US" b="1" dirty="0">
                <a:latin typeface="Verdana"/>
              </a:rPr>
              <a:t>cars</a:t>
            </a:r>
            <a:r>
              <a:rPr lang="en-US" dirty="0">
                <a:solidFill>
                  <a:srgbClr val="000000"/>
                </a:solidFill>
                <a:latin typeface="Verdana"/>
              </a:rPr>
              <a:t> forced to engage in the same hazardous  [*380]  maneuvers just to keep up. Far from being the cautious and controlled driver the lower court depicts, what we see on the video more closely resembles a Hollywood-style </a:t>
            </a:r>
            <a:r>
              <a:rPr lang="en-US" b="1" dirty="0">
                <a:latin typeface="Verdana"/>
              </a:rPr>
              <a:t>car chase</a:t>
            </a:r>
            <a:r>
              <a:rPr lang="en-US" dirty="0">
                <a:solidFill>
                  <a:srgbClr val="000000"/>
                </a:solidFill>
                <a:latin typeface="Verdana"/>
              </a:rPr>
              <a:t> of the most frightening [**1776]  sort, placing police </a:t>
            </a:r>
            <a:r>
              <a:rPr lang="en-US" dirty="0" smtClean="0">
                <a:solidFill>
                  <a:srgbClr val="000000"/>
                </a:solidFill>
                <a:latin typeface="Verdana"/>
              </a:rPr>
              <a:t>officers and </a:t>
            </a:r>
            <a:r>
              <a:rPr lang="en-US" dirty="0">
                <a:solidFill>
                  <a:srgbClr val="000000"/>
                </a:solidFill>
                <a:latin typeface="Verdana"/>
              </a:rPr>
              <a:t>innocent bystanders alike at great risk of serious </a:t>
            </a:r>
            <a:r>
              <a:rPr lang="en-US" dirty="0" smtClean="0">
                <a:solidFill>
                  <a:srgbClr val="000000"/>
                </a:solidFill>
                <a:latin typeface="Verdana"/>
              </a:rPr>
              <a:t>injury…</a:t>
            </a:r>
            <a:r>
              <a:rPr lang="en-US" dirty="0" smtClean="0">
                <a:solidFill>
                  <a:srgbClr val="FF0000"/>
                </a:solidFill>
                <a:latin typeface="Verdana"/>
              </a:rPr>
              <a:t>Scott V. </a:t>
            </a:r>
            <a:r>
              <a:rPr lang="en-US" dirty="0">
                <a:solidFill>
                  <a:srgbClr val="FF0000"/>
                </a:solidFill>
                <a:latin typeface="Verdana"/>
              </a:rPr>
              <a:t>Harris 550 U.S. 372</a:t>
            </a:r>
            <a:endParaRPr lang="en-US" dirty="0">
              <a:solidFill>
                <a:srgbClr val="FF0000"/>
              </a:solidFill>
            </a:endParaRPr>
          </a:p>
        </p:txBody>
      </p:sp>
    </p:spTree>
    <p:extLst>
      <p:ext uri="{BB962C8B-B14F-4D97-AF65-F5344CB8AC3E}">
        <p14:creationId xmlns:p14="http://schemas.microsoft.com/office/powerpoint/2010/main" val="2376203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897563"/>
          </a:xfrm>
        </p:spPr>
        <p:txBody>
          <a:bodyPr>
            <a:normAutofit/>
          </a:bodyPr>
          <a:lstStyle/>
          <a:p>
            <a:pPr>
              <a:buNone/>
            </a:pPr>
            <a:r>
              <a:rPr lang="en-US" b="1" dirty="0" smtClean="0"/>
              <a:t>DAVID FLOYD, et at., Plaintiffs, - against - CITY OF NEW YORK, Defendant.</a:t>
            </a:r>
          </a:p>
          <a:p>
            <a:pPr>
              <a:buNone/>
            </a:pPr>
            <a:r>
              <a:rPr lang="en-US" b="1" dirty="0" smtClean="0"/>
              <a:t>JAENEAN LIGON, et at., Plaintiffs, - against - CITY OF NEW YORK et at., Defendants.</a:t>
            </a:r>
          </a:p>
          <a:p>
            <a:pPr>
              <a:buNone/>
            </a:pPr>
            <a:r>
              <a:rPr lang="sv-SE" b="1" dirty="0" smtClean="0"/>
              <a:t>12 Civ. 2274 (SAS),08 Civ. 1034 (SAS)</a:t>
            </a:r>
          </a:p>
          <a:p>
            <a:pPr algn="ctr">
              <a:buNone/>
            </a:pPr>
            <a:r>
              <a:rPr lang="en-US" b="1" dirty="0" smtClean="0"/>
              <a:t>UNITED STATES DISTRICT COURT FOR THE SOUTHERN DISTRICT OF NEW YORK</a:t>
            </a:r>
          </a:p>
          <a:p>
            <a:pPr algn="ctr">
              <a:buNone/>
            </a:pPr>
            <a:r>
              <a:rPr lang="en-US" b="1" dirty="0" smtClean="0"/>
              <a:t>               2013 U.S. Dist. LEXIS 113205</a:t>
            </a:r>
          </a:p>
          <a:p>
            <a:pPr algn="ctr">
              <a:buNone/>
            </a:pPr>
            <a:r>
              <a:rPr lang="en-US" b="1" dirty="0" smtClean="0"/>
              <a:t>                  August 12, 2013, Decided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762000"/>
            <a:ext cx="8229600" cy="5821363"/>
          </a:xfrm>
        </p:spPr>
        <p:txBody>
          <a:bodyPr>
            <a:normAutofit/>
          </a:bodyPr>
          <a:lstStyle/>
          <a:p>
            <a:pPr>
              <a:buNone/>
            </a:pPr>
            <a:r>
              <a:rPr lang="en-US" sz="2400" b="1" dirty="0" smtClean="0"/>
              <a:t>Furthermore, as in </a:t>
            </a:r>
            <a:r>
              <a:rPr lang="en-US" sz="2400" b="1" i="1" dirty="0" err="1" smtClean="0"/>
              <a:t>Ligon</a:t>
            </a:r>
            <a:r>
              <a:rPr lang="en-US" sz="2400" b="1" i="1" dirty="0" smtClean="0"/>
              <a:t>, it is "'clear and plain'" that the public interest in liberty and dignity under the Fourth </a:t>
            </a:r>
            <a:r>
              <a:rPr lang="en-US" sz="2400" b="1" dirty="0" smtClean="0"/>
              <a:t>Amendment, and the public interest in equality under the Fourteenth Amendment, trumps whatever modicum of added</a:t>
            </a:r>
          </a:p>
          <a:p>
            <a:pPr>
              <a:buNone/>
            </a:pPr>
            <a:r>
              <a:rPr lang="en-US" sz="2400" b="1" dirty="0" smtClean="0"/>
              <a:t>safety might theoretically be gained by the NYPD making </a:t>
            </a:r>
            <a:r>
              <a:rPr lang="en-US" sz="2400" b="1" i="1" dirty="0" smtClean="0"/>
              <a:t>unconstitutional stops and frisks.11 This Opinion does not</a:t>
            </a:r>
          </a:p>
          <a:p>
            <a:pPr>
              <a:buNone/>
            </a:pPr>
            <a:r>
              <a:rPr lang="en-US" sz="2400" b="1" dirty="0" smtClean="0"/>
              <a:t>call for the NYPD to abandon proactive policing and return to an earlier era of less effective police practices. Rather,</a:t>
            </a:r>
          </a:p>
          <a:p>
            <a:pPr>
              <a:buNone/>
            </a:pPr>
            <a:r>
              <a:rPr lang="en-US" sz="2400" b="1" dirty="0" smtClean="0"/>
              <a:t>the relief ordered below requires the NYPD to be </a:t>
            </a:r>
            <a:r>
              <a:rPr lang="en-US" sz="2400" b="1" i="1" dirty="0" smtClean="0"/>
              <a:t>even more proactive: proactive not only about crime control and</a:t>
            </a:r>
          </a:p>
          <a:p>
            <a:pPr>
              <a:buNone/>
            </a:pPr>
            <a:r>
              <a:rPr lang="en-US" sz="2400" b="1" dirty="0" smtClean="0"/>
              <a:t>prevention, but also about protecting the constitutional rights of the people the NYPD serves. The public interest will</a:t>
            </a:r>
          </a:p>
          <a:p>
            <a:pPr>
              <a:buNone/>
            </a:pPr>
            <a:r>
              <a:rPr lang="en-US" sz="2400" b="1" dirty="0" smtClean="0"/>
              <a:t>not be harmed by a permanent injunction requiring the NYPD to conform its practices to the Constitution.</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1295400"/>
            <a:ext cx="8305800" cy="5262979"/>
          </a:xfrm>
          <a:prstGeom prst="rect">
            <a:avLst/>
          </a:prstGeom>
        </p:spPr>
        <p:txBody>
          <a:bodyPr wrap="square">
            <a:spAutoFit/>
          </a:bodyPr>
          <a:lstStyle/>
          <a:p>
            <a:r>
              <a:rPr lang="en-US" sz="2800" b="1" dirty="0" smtClean="0"/>
              <a:t>Both the trial record and the Liability Opinion document, in detail, the inadequacy of the NYPD's methods of recording</a:t>
            </a:r>
          </a:p>
          <a:p>
            <a:r>
              <a:rPr lang="en-US" sz="2800" b="1" i="1" dirty="0" smtClean="0"/>
              <a:t>Terry stops. The UF-250, used by officers in the field to record the basis for stops, is flawed and must be revised.43</a:t>
            </a:r>
          </a:p>
          <a:p>
            <a:r>
              <a:rPr lang="en-US" sz="2800" b="1" dirty="0" smtClean="0"/>
              <a:t>Officers are also required to record stop and frisk activity in memo books, otherwise known as activity logs. Quarterly</a:t>
            </a:r>
          </a:p>
          <a:p>
            <a:r>
              <a:rPr lang="en-US" sz="2800" b="1" dirty="0" smtClean="0"/>
              <a:t>audits of these memo book entries have revealed significant deficiencies in record keeping practices in virtually every precinct throughout the City.44</a:t>
            </a:r>
            <a:endParaRPr lang="en-US" sz="2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BOTTOM LINE</a:t>
            </a:r>
            <a:endParaRPr lang="en-US" b="1" i="1"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sz="4400" b="1" dirty="0" smtClean="0"/>
              <a:t>   Ensuring that people are not seized and searched by the police on the streets of New York City without a legal basis is an important interest meriting judicial protection.</a:t>
            </a:r>
          </a:p>
          <a:p>
            <a:pPr>
              <a:buNone/>
            </a:pPr>
            <a:endParaRPr lang="en-US" sz="4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52400"/>
            <a:ext cx="7772400" cy="1470025"/>
          </a:xfrm>
        </p:spPr>
        <p:txBody>
          <a:bodyPr/>
          <a:lstStyle/>
          <a:p>
            <a:r>
              <a:rPr lang="en-US" b="1" i="1" dirty="0" smtClean="0"/>
              <a:t>Pre-Test</a:t>
            </a:r>
            <a:endParaRPr lang="en-US" b="1" i="1" dirty="0"/>
          </a:p>
        </p:txBody>
      </p:sp>
      <p:sp>
        <p:nvSpPr>
          <p:cNvPr id="5" name="Subtitle 4"/>
          <p:cNvSpPr>
            <a:spLocks noGrp="1"/>
          </p:cNvSpPr>
          <p:nvPr>
            <p:ph type="subTitle" idx="1"/>
          </p:nvPr>
        </p:nvSpPr>
        <p:spPr>
          <a:xfrm>
            <a:off x="152400" y="1143000"/>
            <a:ext cx="8763000" cy="5486400"/>
          </a:xfrm>
        </p:spPr>
        <p:txBody>
          <a:bodyPr>
            <a:normAutofit fontScale="92500" lnSpcReduction="10000"/>
          </a:bodyPr>
          <a:lstStyle/>
          <a:p>
            <a:pPr algn="l"/>
            <a:r>
              <a:rPr lang="en-US" b="1" dirty="0" smtClean="0">
                <a:solidFill>
                  <a:schemeClr val="tx1"/>
                </a:solidFill>
              </a:rPr>
              <a:t>3. However, even the five factors in question #2 do not completely satisfy our Courts final requirement for a roadblock to satisfy the Constitutional requirements articulated by them in </a:t>
            </a:r>
            <a:r>
              <a:rPr lang="en-US" b="1" u="sng" dirty="0" smtClean="0">
                <a:solidFill>
                  <a:schemeClr val="tx1"/>
                </a:solidFill>
              </a:rPr>
              <a:t>Indianapolis v. Edmond - 531 U.S. 32 (2000). </a:t>
            </a:r>
          </a:p>
          <a:p>
            <a:pPr algn="l"/>
            <a:r>
              <a:rPr lang="en-US" b="1" dirty="0">
                <a:solidFill>
                  <a:schemeClr val="tx1"/>
                </a:solidFill>
              </a:rPr>
              <a:t>	</a:t>
            </a:r>
            <a:r>
              <a:rPr lang="en-US" b="1" dirty="0" smtClean="0">
                <a:solidFill>
                  <a:schemeClr val="tx1"/>
                </a:solidFill>
              </a:rPr>
              <a:t>That final requirement is that the decision to                     conduct the roadblock has to be made: _________________________________________________________________________________________________________________________________________________________________________________________________________________.</a:t>
            </a:r>
            <a:endParaRPr lang="en-US" dirty="0">
              <a:solidFill>
                <a:schemeClr val="tx1"/>
              </a:solidFill>
            </a:endParaRPr>
          </a:p>
        </p:txBody>
      </p:sp>
    </p:spTree>
    <p:extLst>
      <p:ext uri="{BB962C8B-B14F-4D97-AF65-F5344CB8AC3E}">
        <p14:creationId xmlns:p14="http://schemas.microsoft.com/office/powerpoint/2010/main" val="736839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COMMON SENSE WORLD</a:t>
            </a:r>
            <a:endParaRPr lang="en-US" b="1" i="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 Perception trumps reality</a:t>
            </a:r>
          </a:p>
          <a:p>
            <a:pPr>
              <a:buFont typeface="Wingdings" panose="05000000000000000000" pitchFamily="2" charset="2"/>
              <a:buChar char="q"/>
            </a:pPr>
            <a:r>
              <a:rPr lang="en-US" dirty="0"/>
              <a:t> </a:t>
            </a:r>
            <a:r>
              <a:rPr lang="en-US" dirty="0" smtClean="0"/>
              <a:t>Emotions trump facts</a:t>
            </a:r>
          </a:p>
          <a:p>
            <a:pPr>
              <a:buFont typeface="Wingdings" panose="05000000000000000000" pitchFamily="2" charset="2"/>
              <a:buChar char="q"/>
            </a:pPr>
            <a:r>
              <a:rPr lang="en-US" dirty="0"/>
              <a:t> </a:t>
            </a:r>
            <a:r>
              <a:rPr lang="en-US" dirty="0" smtClean="0"/>
              <a:t>Relationships drive communications</a:t>
            </a:r>
          </a:p>
          <a:p>
            <a:pPr>
              <a:buFont typeface="Wingdings" panose="05000000000000000000" pitchFamily="2" charset="2"/>
              <a:buChar char="q"/>
            </a:pPr>
            <a:r>
              <a:rPr lang="en-US" dirty="0"/>
              <a:t> </a:t>
            </a:r>
            <a:r>
              <a:rPr lang="en-US" dirty="0" smtClean="0"/>
              <a:t>Context is everything</a:t>
            </a:r>
          </a:p>
          <a:p>
            <a:pPr>
              <a:buFont typeface="Wingdings" panose="05000000000000000000" pitchFamily="2" charset="2"/>
              <a:buChar char="q"/>
            </a:pPr>
            <a:r>
              <a:rPr lang="en-US" dirty="0"/>
              <a:t> </a:t>
            </a:r>
            <a:r>
              <a:rPr lang="en-US" dirty="0" smtClean="0"/>
              <a:t>The environment and the situation have great importance and meaning</a:t>
            </a:r>
          </a:p>
          <a:p>
            <a:pPr>
              <a:buFont typeface="Wingdings" panose="05000000000000000000" pitchFamily="2" charset="2"/>
              <a:buChar char="q"/>
            </a:pPr>
            <a:r>
              <a:rPr lang="en-US" dirty="0"/>
              <a:t> </a:t>
            </a:r>
            <a:r>
              <a:rPr lang="en-US" dirty="0" smtClean="0"/>
              <a:t>The more objective and specific the better at argument </a:t>
            </a:r>
          </a:p>
          <a:p>
            <a:pPr marL="0" indent="0">
              <a:buNone/>
            </a:pPr>
            <a:endParaRPr lang="en-US" dirty="0"/>
          </a:p>
        </p:txBody>
      </p:sp>
    </p:spTree>
    <p:extLst>
      <p:ext uri="{BB962C8B-B14F-4D97-AF65-F5344CB8AC3E}">
        <p14:creationId xmlns:p14="http://schemas.microsoft.com/office/powerpoint/2010/main" val="2832064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Response versus Initiation </a:t>
            </a:r>
            <a:endParaRPr lang="en-US" b="1" i="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Response gives you an automatic cover that places you in the best light against criticism because “you did not start it” someone or something else did.</a:t>
            </a:r>
          </a:p>
          <a:p>
            <a:pPr>
              <a:buFont typeface="Wingdings" panose="05000000000000000000" pitchFamily="2" charset="2"/>
              <a:buChar char="Ø"/>
            </a:pPr>
            <a:r>
              <a:rPr lang="en-US" b="1" dirty="0" smtClean="0"/>
              <a:t>Initiation means the action was by your design and it is </a:t>
            </a:r>
            <a:r>
              <a:rPr lang="en-US" b="1" u="sng" dirty="0" smtClean="0"/>
              <a:t>on you</a:t>
            </a:r>
            <a:r>
              <a:rPr lang="en-US" b="1" dirty="0" smtClean="0"/>
              <a:t> to explain your justification or reasons for actions. Because you started it…</a:t>
            </a:r>
            <a:endParaRPr lang="en-US" b="1" dirty="0"/>
          </a:p>
        </p:txBody>
      </p:sp>
    </p:spTree>
    <p:extLst>
      <p:ext uri="{BB962C8B-B14F-4D97-AF65-F5344CB8AC3E}">
        <p14:creationId xmlns:p14="http://schemas.microsoft.com/office/powerpoint/2010/main" val="2611732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Caretaking versus Prosecution</a:t>
            </a:r>
            <a:endParaRPr lang="en-US" b="1" i="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t> </a:t>
            </a:r>
            <a:r>
              <a:rPr lang="en-US" b="1" dirty="0" smtClean="0"/>
              <a:t>Caretaking is about safety, security and order maintenance. It is motivated and driven by helping, serving and saving. </a:t>
            </a:r>
          </a:p>
          <a:p>
            <a:pPr>
              <a:buFont typeface="Wingdings" panose="05000000000000000000" pitchFamily="2" charset="2"/>
              <a:buChar char="Ø"/>
            </a:pPr>
            <a:r>
              <a:rPr lang="en-US" b="1" dirty="0"/>
              <a:t> </a:t>
            </a:r>
            <a:r>
              <a:rPr lang="en-US" b="1" dirty="0" smtClean="0"/>
              <a:t>Prosecution is about enforcing the law, arresting people and prosecuting them toward a disposition that limits rights or even imprisons them. Prosecution places people in jeopardy for an extended loss of rights and freedom </a:t>
            </a:r>
            <a:endParaRPr lang="en-US" b="1" dirty="0"/>
          </a:p>
        </p:txBody>
      </p:sp>
    </p:spTree>
    <p:extLst>
      <p:ext uri="{BB962C8B-B14F-4D97-AF65-F5344CB8AC3E}">
        <p14:creationId xmlns:p14="http://schemas.microsoft.com/office/powerpoint/2010/main" val="1664078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Bottom Line</a:t>
            </a:r>
            <a:endParaRPr lang="en-US" b="1" i="1" dirty="0"/>
          </a:p>
        </p:txBody>
      </p:sp>
      <p:sp>
        <p:nvSpPr>
          <p:cNvPr id="3" name="Content Placeholder 2"/>
          <p:cNvSpPr>
            <a:spLocks noGrp="1"/>
          </p:cNvSpPr>
          <p:nvPr>
            <p:ph idx="1"/>
          </p:nvPr>
        </p:nvSpPr>
        <p:spPr/>
        <p:txBody>
          <a:bodyPr>
            <a:normAutofit/>
          </a:bodyPr>
          <a:lstStyle/>
          <a:p>
            <a:pPr marL="0" indent="0">
              <a:buNone/>
            </a:pPr>
            <a:r>
              <a:rPr lang="en-US" sz="5400" b="1" dirty="0" smtClean="0"/>
              <a:t>The Courts do not require you to be perfect or even right, the courts require you to be reasonable !!!</a:t>
            </a:r>
            <a:endParaRPr lang="en-US" sz="5400" b="1" dirty="0"/>
          </a:p>
        </p:txBody>
      </p:sp>
    </p:spTree>
    <p:extLst>
      <p:ext uri="{BB962C8B-B14F-4D97-AF65-F5344CB8AC3E}">
        <p14:creationId xmlns:p14="http://schemas.microsoft.com/office/powerpoint/2010/main" val="1307210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68763"/>
          </a:xfrm>
        </p:spPr>
        <p:txBody>
          <a:bodyPr>
            <a:normAutofit fontScale="92500" lnSpcReduction="10000"/>
          </a:bodyPr>
          <a:lstStyle/>
          <a:p>
            <a:pPr marL="0" indent="0">
              <a:buNone/>
            </a:pPr>
            <a:endParaRPr lang="en-US" sz="3600" b="1" dirty="0" smtClean="0"/>
          </a:p>
          <a:p>
            <a:pPr>
              <a:buFont typeface="Wingdings" pitchFamily="2" charset="2"/>
              <a:buChar char="q"/>
            </a:pPr>
            <a:r>
              <a:rPr lang="en-US" sz="3600" b="1" dirty="0" smtClean="0"/>
              <a:t>   Tactics cannot drive strategy</a:t>
            </a:r>
          </a:p>
          <a:p>
            <a:pPr marL="0" indent="0">
              <a:buNone/>
            </a:pPr>
            <a:endParaRPr lang="en-US" sz="3600" b="1" dirty="0" smtClean="0"/>
          </a:p>
          <a:p>
            <a:pPr>
              <a:buFont typeface="Wingdings" pitchFamily="2" charset="2"/>
              <a:buChar char="q"/>
            </a:pPr>
            <a:r>
              <a:rPr lang="en-US" sz="3600" b="1" dirty="0" smtClean="0"/>
              <a:t>   Police matter in crime prevention</a:t>
            </a:r>
          </a:p>
          <a:p>
            <a:pPr marL="0" indent="0">
              <a:buNone/>
            </a:pPr>
            <a:endParaRPr lang="en-US" sz="3600" b="1" dirty="0" smtClean="0"/>
          </a:p>
          <a:p>
            <a:pPr>
              <a:buFont typeface="Wingdings" pitchFamily="2" charset="2"/>
              <a:buChar char="q"/>
            </a:pPr>
            <a:r>
              <a:rPr lang="en-US" sz="3600" b="1" dirty="0" smtClean="0"/>
              <a:t>   Police need citizen support and   </a:t>
            </a:r>
          </a:p>
          <a:p>
            <a:pPr marL="0" indent="0">
              <a:buNone/>
            </a:pPr>
            <a:r>
              <a:rPr lang="en-US" sz="3600" b="1" dirty="0" smtClean="0"/>
              <a:t>       partnerships</a:t>
            </a:r>
          </a:p>
          <a:p>
            <a:pPr marL="0" indent="0">
              <a:buNone/>
            </a:pPr>
            <a:endParaRPr lang="en-US" sz="3600" b="1" dirty="0" smtClean="0"/>
          </a:p>
          <a:p>
            <a:pPr marL="0" indent="0">
              <a:buNone/>
            </a:pPr>
            <a:endParaRPr lang="en-US" sz="3600" b="1" dirty="0" smtClean="0"/>
          </a:p>
          <a:p>
            <a:pPr marL="0" indent="0">
              <a:buNone/>
            </a:pPr>
            <a:endParaRPr lang="en-US" sz="3600" b="1" dirty="0"/>
          </a:p>
        </p:txBody>
      </p:sp>
      <p:sp>
        <p:nvSpPr>
          <p:cNvPr id="2" name="Title 1"/>
          <p:cNvSpPr>
            <a:spLocks noGrp="1"/>
          </p:cNvSpPr>
          <p:nvPr>
            <p:ph type="title"/>
          </p:nvPr>
        </p:nvSpPr>
        <p:spPr>
          <a:xfrm>
            <a:off x="457200" y="152400"/>
            <a:ext cx="8229600" cy="1706562"/>
          </a:xfrm>
        </p:spPr>
        <p:txBody>
          <a:bodyPr>
            <a:normAutofit/>
          </a:bodyPr>
          <a:lstStyle/>
          <a:p>
            <a:r>
              <a:rPr lang="en-US" sz="3200" b="1" i="1" dirty="0" smtClean="0"/>
              <a:t> </a:t>
            </a:r>
            <a:r>
              <a:rPr lang="en-US" sz="3200" b="1" i="1" dirty="0" smtClean="0">
                <a:solidFill>
                  <a:srgbClr val="FFC000"/>
                </a:solidFill>
              </a:rPr>
              <a:t>“Bratton and </a:t>
            </a:r>
            <a:r>
              <a:rPr lang="en-US" sz="3200" b="1" i="1" dirty="0" err="1" smtClean="0">
                <a:solidFill>
                  <a:srgbClr val="FFC000"/>
                </a:solidFill>
              </a:rPr>
              <a:t>Kelling</a:t>
            </a:r>
            <a:r>
              <a:rPr lang="en-US" sz="3200" b="1" i="1" dirty="0" smtClean="0">
                <a:solidFill>
                  <a:srgbClr val="FFC000"/>
                </a:solidFill>
              </a:rPr>
              <a:t>” Dec. 2012</a:t>
            </a:r>
            <a:br>
              <a:rPr lang="en-US" sz="3200" b="1" i="1" dirty="0" smtClean="0">
                <a:solidFill>
                  <a:srgbClr val="FFC000"/>
                </a:solidFill>
              </a:rPr>
            </a:br>
            <a:r>
              <a:rPr lang="en-US" sz="3200" b="1" i="1" dirty="0" smtClean="0">
                <a:solidFill>
                  <a:srgbClr val="FFC000"/>
                </a:solidFill>
              </a:rPr>
              <a:t>Cops Count, Police matter: of tactics and strategy  IACP Police Chief Mag.</a:t>
            </a:r>
            <a:endParaRPr lang="en-US" sz="3200" b="1" i="1" dirty="0">
              <a:solidFill>
                <a:srgbClr val="FFC000"/>
              </a:solidFill>
            </a:endParaRPr>
          </a:p>
        </p:txBody>
      </p:sp>
    </p:spTree>
    <p:extLst>
      <p:ext uri="{BB962C8B-B14F-4D97-AF65-F5344CB8AC3E}">
        <p14:creationId xmlns:p14="http://schemas.microsoft.com/office/powerpoint/2010/main" val="2105384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2800" b="1" i="1" dirty="0" smtClean="0"/>
              <a:t>Overwhelming majority of calls are not crime related</a:t>
            </a:r>
          </a:p>
          <a:p>
            <a:pPr>
              <a:buFont typeface="Wingdings" pitchFamily="2" charset="2"/>
              <a:buChar char="Ø"/>
            </a:pPr>
            <a:r>
              <a:rPr lang="en-US" sz="2800" b="1" i="1" dirty="0" smtClean="0"/>
              <a:t>Most calls are based upon and rooted in problems associated with people, incidents and events </a:t>
            </a:r>
          </a:p>
          <a:p>
            <a:pPr>
              <a:buFont typeface="Wingdings" pitchFamily="2" charset="2"/>
              <a:buChar char="Ø"/>
            </a:pPr>
            <a:r>
              <a:rPr lang="en-US" sz="2800" b="1" i="1" dirty="0"/>
              <a:t> </a:t>
            </a:r>
            <a:r>
              <a:rPr lang="en-US" sz="2800" b="1" i="1" dirty="0" smtClean="0"/>
              <a:t>People expect the police to “be all things to all people”</a:t>
            </a:r>
          </a:p>
          <a:p>
            <a:pPr>
              <a:buFont typeface="Wingdings" pitchFamily="2" charset="2"/>
              <a:buChar char="Ø"/>
            </a:pPr>
            <a:r>
              <a:rPr lang="en-US" sz="2800" b="1" i="1" dirty="0"/>
              <a:t> </a:t>
            </a:r>
            <a:r>
              <a:rPr lang="en-US" sz="2800" b="1" i="1" dirty="0" smtClean="0"/>
              <a:t>From Social worker, to counselor, lawyer and surrogate parent</a:t>
            </a:r>
          </a:p>
          <a:p>
            <a:pPr>
              <a:buFont typeface="Wingdings" pitchFamily="2" charset="2"/>
              <a:buChar char="Ø"/>
            </a:pPr>
            <a:r>
              <a:rPr lang="en-US" sz="2800" b="1" i="1" dirty="0" smtClean="0"/>
              <a:t>The police are expected to be more of a problem-solver than law enforcer</a:t>
            </a:r>
            <a:endParaRPr lang="en-US" sz="2800" b="1" i="1" dirty="0"/>
          </a:p>
        </p:txBody>
      </p:sp>
      <p:sp>
        <p:nvSpPr>
          <p:cNvPr id="2" name="Title 1"/>
          <p:cNvSpPr>
            <a:spLocks noGrp="1"/>
          </p:cNvSpPr>
          <p:nvPr>
            <p:ph type="title"/>
          </p:nvPr>
        </p:nvSpPr>
        <p:spPr/>
        <p:txBody>
          <a:bodyPr>
            <a:normAutofit fontScale="90000"/>
          </a:bodyPr>
          <a:lstStyle/>
          <a:p>
            <a:r>
              <a:rPr lang="en-US" b="1" i="1" dirty="0" smtClean="0">
                <a:solidFill>
                  <a:srgbClr val="FFC000"/>
                </a:solidFill>
              </a:rPr>
              <a:t>Why is Policing called </a:t>
            </a:r>
            <a:r>
              <a:rPr lang="en-US" b="1" i="1" dirty="0">
                <a:solidFill>
                  <a:srgbClr val="FFC000"/>
                </a:solidFill>
              </a:rPr>
              <a:t>L</a:t>
            </a:r>
            <a:r>
              <a:rPr lang="en-US" b="1" i="1" dirty="0" smtClean="0">
                <a:solidFill>
                  <a:srgbClr val="FFC000"/>
                </a:solidFill>
              </a:rPr>
              <a:t>aw Enforcement in the 21</a:t>
            </a:r>
            <a:r>
              <a:rPr lang="en-US" b="1" i="1" baseline="30000" dirty="0" smtClean="0">
                <a:solidFill>
                  <a:srgbClr val="FFC000"/>
                </a:solidFill>
              </a:rPr>
              <a:t>st</a:t>
            </a:r>
            <a:r>
              <a:rPr lang="en-US" b="1" i="1" dirty="0" smtClean="0">
                <a:solidFill>
                  <a:srgbClr val="FFC000"/>
                </a:solidFill>
              </a:rPr>
              <a:t> Century</a:t>
            </a:r>
            <a:endParaRPr lang="en-US" b="1" i="1" dirty="0">
              <a:solidFill>
                <a:srgbClr val="FFC000"/>
              </a:solidFill>
            </a:endParaRPr>
          </a:p>
        </p:txBody>
      </p:sp>
    </p:spTree>
    <p:extLst>
      <p:ext uri="{BB962C8B-B14F-4D97-AF65-F5344CB8AC3E}">
        <p14:creationId xmlns:p14="http://schemas.microsoft.com/office/powerpoint/2010/main" val="2953923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i="1" dirty="0" smtClean="0">
                <a:solidFill>
                  <a:srgbClr val="FFC000"/>
                </a:solidFill>
              </a:rPr>
              <a:t>Enforcement Vs. Order Maintenance</a:t>
            </a:r>
            <a:endParaRPr lang="en-US" b="1" i="1" dirty="0">
              <a:solidFill>
                <a:srgbClr val="FFC000"/>
              </a:solidFill>
            </a:endParaRPr>
          </a:p>
        </p:txBody>
      </p:sp>
      <p:sp>
        <p:nvSpPr>
          <p:cNvPr id="4099" name="Text Placeholder 4"/>
          <p:cNvSpPr>
            <a:spLocks noGrp="1"/>
          </p:cNvSpPr>
          <p:nvPr>
            <p:ph type="body" idx="1"/>
          </p:nvPr>
        </p:nvSpPr>
        <p:spPr>
          <a:xfrm>
            <a:off x="4419600" y="1752600"/>
            <a:ext cx="3822192" cy="381000"/>
          </a:xfrm>
        </p:spPr>
        <p:txBody>
          <a:bodyPr>
            <a:noAutofit/>
          </a:bodyPr>
          <a:lstStyle/>
          <a:p>
            <a:r>
              <a:rPr lang="en-US" sz="3200" dirty="0" smtClean="0">
                <a:solidFill>
                  <a:srgbClr val="FFC000"/>
                </a:solidFill>
              </a:rPr>
              <a:t>Law Enforcement</a:t>
            </a:r>
          </a:p>
        </p:txBody>
      </p:sp>
      <p:sp>
        <p:nvSpPr>
          <p:cNvPr id="4100" name="Content Placeholder 5"/>
          <p:cNvSpPr>
            <a:spLocks noGrp="1"/>
          </p:cNvSpPr>
          <p:nvPr>
            <p:ph sz="half" idx="2"/>
          </p:nvPr>
        </p:nvSpPr>
        <p:spPr>
          <a:xfrm>
            <a:off x="4495800" y="2057400"/>
            <a:ext cx="4495800" cy="4724400"/>
          </a:xfrm>
        </p:spPr>
        <p:txBody>
          <a:bodyPr>
            <a:normAutofit/>
          </a:bodyPr>
          <a:lstStyle/>
          <a:p>
            <a:r>
              <a:rPr lang="en-US" sz="2800" dirty="0" smtClean="0"/>
              <a:t>Clear cut law to follow</a:t>
            </a:r>
          </a:p>
          <a:p>
            <a:r>
              <a:rPr lang="en-US" sz="2800" dirty="0" smtClean="0"/>
              <a:t>Unambiguous Policy</a:t>
            </a:r>
          </a:p>
          <a:p>
            <a:r>
              <a:rPr lang="en-US" sz="2800" dirty="0" smtClean="0"/>
              <a:t>Regular training</a:t>
            </a:r>
          </a:p>
          <a:p>
            <a:r>
              <a:rPr lang="en-US" sz="2800" dirty="0" smtClean="0"/>
              <a:t>Procedure driven</a:t>
            </a:r>
          </a:p>
          <a:p>
            <a:r>
              <a:rPr lang="en-US" sz="2800" dirty="0" smtClean="0"/>
              <a:t>Identification of offender</a:t>
            </a:r>
          </a:p>
          <a:p>
            <a:r>
              <a:rPr lang="en-US" sz="2800" dirty="0" smtClean="0"/>
              <a:t>Black and White</a:t>
            </a:r>
          </a:p>
          <a:p>
            <a:pPr>
              <a:buFont typeface="Arial" charset="0"/>
              <a:buNone/>
            </a:pPr>
            <a:r>
              <a:rPr lang="en-US" sz="2800" b="1" i="1" dirty="0" smtClean="0"/>
              <a:t>Police feel more confident and comfortable</a:t>
            </a:r>
          </a:p>
          <a:p>
            <a:pPr>
              <a:buFont typeface="Arial" charset="0"/>
              <a:buNone/>
            </a:pPr>
            <a:r>
              <a:rPr lang="en-US" sz="2800" b="1" dirty="0" smtClean="0">
                <a:solidFill>
                  <a:srgbClr val="C00000"/>
                </a:solidFill>
              </a:rPr>
              <a:t>( Police run toward)</a:t>
            </a:r>
          </a:p>
          <a:p>
            <a:pPr>
              <a:buFont typeface="Arial" charset="0"/>
              <a:buNone/>
            </a:pPr>
            <a:endParaRPr lang="en-US" b="1" dirty="0" smtClean="0"/>
          </a:p>
        </p:txBody>
      </p:sp>
      <p:sp>
        <p:nvSpPr>
          <p:cNvPr id="4101" name="Text Placeholder 6"/>
          <p:cNvSpPr>
            <a:spLocks noGrp="1"/>
          </p:cNvSpPr>
          <p:nvPr>
            <p:ph type="body" sz="quarter" idx="3"/>
          </p:nvPr>
        </p:nvSpPr>
        <p:spPr>
          <a:xfrm>
            <a:off x="228600" y="1676400"/>
            <a:ext cx="3822192" cy="457200"/>
          </a:xfrm>
        </p:spPr>
        <p:txBody>
          <a:bodyPr>
            <a:normAutofit fontScale="92500" lnSpcReduction="20000"/>
          </a:bodyPr>
          <a:lstStyle/>
          <a:p>
            <a:r>
              <a:rPr lang="en-US" sz="3200" dirty="0" smtClean="0">
                <a:solidFill>
                  <a:srgbClr val="FFC000"/>
                </a:solidFill>
              </a:rPr>
              <a:t>Order Maintenance</a:t>
            </a:r>
          </a:p>
        </p:txBody>
      </p:sp>
      <p:sp>
        <p:nvSpPr>
          <p:cNvPr id="4102" name="Content Placeholder 7"/>
          <p:cNvSpPr>
            <a:spLocks noGrp="1"/>
          </p:cNvSpPr>
          <p:nvPr>
            <p:ph sz="quarter" idx="4"/>
          </p:nvPr>
        </p:nvSpPr>
        <p:spPr>
          <a:xfrm>
            <a:off x="228600" y="2057400"/>
            <a:ext cx="4419600" cy="4648200"/>
          </a:xfrm>
        </p:spPr>
        <p:txBody>
          <a:bodyPr>
            <a:noAutofit/>
          </a:bodyPr>
          <a:lstStyle/>
          <a:p>
            <a:r>
              <a:rPr lang="en-US" sz="2600" dirty="0" smtClean="0"/>
              <a:t>No criminal law to follow</a:t>
            </a:r>
          </a:p>
          <a:p>
            <a:r>
              <a:rPr lang="en-US" sz="2600" dirty="0" smtClean="0"/>
              <a:t>No Policy</a:t>
            </a:r>
          </a:p>
          <a:p>
            <a:r>
              <a:rPr lang="en-US" sz="2600" dirty="0" smtClean="0"/>
              <a:t>Seldom any training</a:t>
            </a:r>
          </a:p>
          <a:p>
            <a:r>
              <a:rPr lang="en-US" sz="2600" dirty="0" smtClean="0"/>
              <a:t>Common sense driven</a:t>
            </a:r>
          </a:p>
          <a:p>
            <a:r>
              <a:rPr lang="en-US" sz="2600" dirty="0" smtClean="0"/>
              <a:t>Problem solving</a:t>
            </a:r>
          </a:p>
          <a:p>
            <a:r>
              <a:rPr lang="en-US" sz="2600" dirty="0" smtClean="0"/>
              <a:t>Gray</a:t>
            </a:r>
          </a:p>
          <a:p>
            <a:pPr>
              <a:buFont typeface="Arial" charset="0"/>
              <a:buNone/>
            </a:pPr>
            <a:r>
              <a:rPr lang="en-US" sz="2600" b="1" i="1" dirty="0" smtClean="0"/>
              <a:t>Police feel more incompetent and uncomfortable</a:t>
            </a:r>
          </a:p>
          <a:p>
            <a:pPr>
              <a:buFont typeface="Arial" charset="0"/>
              <a:buNone/>
            </a:pPr>
            <a:r>
              <a:rPr lang="en-US" sz="2600" b="1" dirty="0" smtClean="0">
                <a:solidFill>
                  <a:srgbClr val="C00000"/>
                </a:solidFill>
              </a:rPr>
              <a:t>(Police run away from)</a:t>
            </a:r>
          </a:p>
        </p:txBody>
      </p:sp>
    </p:spTree>
    <p:extLst>
      <p:ext uri="{BB962C8B-B14F-4D97-AF65-F5344CB8AC3E}">
        <p14:creationId xmlns:p14="http://schemas.microsoft.com/office/powerpoint/2010/main" val="274903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dirty="0" smtClean="0">
                <a:solidFill>
                  <a:srgbClr val="FFC000"/>
                </a:solidFill>
              </a:rPr>
              <a:t>Crime Fighting Vs. Community Policing</a:t>
            </a:r>
            <a:endParaRPr lang="en-US" b="1" dirty="0">
              <a:solidFill>
                <a:srgbClr val="FFC000"/>
              </a:solidFill>
            </a:endParaRPr>
          </a:p>
        </p:txBody>
      </p:sp>
      <p:sp>
        <p:nvSpPr>
          <p:cNvPr id="5123" name="Text Placeholder 4"/>
          <p:cNvSpPr>
            <a:spLocks noGrp="1"/>
          </p:cNvSpPr>
          <p:nvPr>
            <p:ph type="body" idx="1"/>
          </p:nvPr>
        </p:nvSpPr>
        <p:spPr>
          <a:xfrm>
            <a:off x="381000" y="2514600"/>
            <a:ext cx="3822192" cy="639762"/>
          </a:xfrm>
        </p:spPr>
        <p:txBody>
          <a:bodyPr>
            <a:normAutofit/>
          </a:bodyPr>
          <a:lstStyle/>
          <a:p>
            <a:r>
              <a:rPr lang="en-US" sz="3200" dirty="0" smtClean="0">
                <a:solidFill>
                  <a:srgbClr val="FFC000"/>
                </a:solidFill>
              </a:rPr>
              <a:t>Crime Fighting</a:t>
            </a:r>
          </a:p>
        </p:txBody>
      </p:sp>
      <p:sp>
        <p:nvSpPr>
          <p:cNvPr id="5124" name="Content Placeholder 5"/>
          <p:cNvSpPr>
            <a:spLocks noGrp="1"/>
          </p:cNvSpPr>
          <p:nvPr>
            <p:ph sz="half" idx="2"/>
          </p:nvPr>
        </p:nvSpPr>
        <p:spPr>
          <a:xfrm>
            <a:off x="381000" y="3200400"/>
            <a:ext cx="4114800" cy="2697163"/>
          </a:xfrm>
        </p:spPr>
        <p:txBody>
          <a:bodyPr>
            <a:noAutofit/>
          </a:bodyPr>
          <a:lstStyle/>
          <a:p>
            <a:r>
              <a:rPr lang="en-US" sz="2600" dirty="0" smtClean="0"/>
              <a:t>Passive and Reactionary</a:t>
            </a:r>
          </a:p>
          <a:p>
            <a:r>
              <a:rPr lang="en-US" sz="2600" dirty="0" smtClean="0"/>
              <a:t>Calls for service</a:t>
            </a:r>
          </a:p>
          <a:p>
            <a:r>
              <a:rPr lang="en-US" sz="2600" dirty="0" smtClean="0"/>
              <a:t>Report or Investigate</a:t>
            </a:r>
          </a:p>
          <a:p>
            <a:r>
              <a:rPr lang="en-US" sz="2600" dirty="0" smtClean="0"/>
              <a:t>Return to service</a:t>
            </a:r>
          </a:p>
          <a:p>
            <a:r>
              <a:rPr lang="en-US" sz="2600" dirty="0" smtClean="0"/>
              <a:t>Focus upon Arrest</a:t>
            </a:r>
            <a:endParaRPr lang="en-US" sz="2600" i="1" dirty="0" smtClean="0"/>
          </a:p>
          <a:p>
            <a:pPr>
              <a:buFont typeface="Arial" charset="0"/>
              <a:buNone/>
            </a:pPr>
            <a:r>
              <a:rPr lang="en-US" sz="2600" b="1" i="1" dirty="0" smtClean="0">
                <a:solidFill>
                  <a:srgbClr val="C00000"/>
                </a:solidFill>
              </a:rPr>
              <a:t>Non-Relational focus</a:t>
            </a:r>
          </a:p>
        </p:txBody>
      </p:sp>
      <p:sp>
        <p:nvSpPr>
          <p:cNvPr id="5125" name="Text Placeholder 6"/>
          <p:cNvSpPr>
            <a:spLocks noGrp="1"/>
          </p:cNvSpPr>
          <p:nvPr>
            <p:ph type="body" sz="quarter" idx="3"/>
          </p:nvPr>
        </p:nvSpPr>
        <p:spPr>
          <a:xfrm>
            <a:off x="4648200" y="2514600"/>
            <a:ext cx="3822192" cy="639762"/>
          </a:xfrm>
        </p:spPr>
        <p:txBody>
          <a:bodyPr>
            <a:normAutofit/>
          </a:bodyPr>
          <a:lstStyle/>
          <a:p>
            <a:r>
              <a:rPr lang="en-US" sz="3200" dirty="0" smtClean="0">
                <a:solidFill>
                  <a:srgbClr val="FFC000"/>
                </a:solidFill>
              </a:rPr>
              <a:t>Community Policing</a:t>
            </a:r>
          </a:p>
        </p:txBody>
      </p:sp>
      <p:sp>
        <p:nvSpPr>
          <p:cNvPr id="5126" name="Content Placeholder 7"/>
          <p:cNvSpPr>
            <a:spLocks noGrp="1"/>
          </p:cNvSpPr>
          <p:nvPr>
            <p:ph sz="quarter" idx="4"/>
          </p:nvPr>
        </p:nvSpPr>
        <p:spPr>
          <a:xfrm>
            <a:off x="4495800" y="3124200"/>
            <a:ext cx="4346575" cy="2697163"/>
          </a:xfrm>
        </p:spPr>
        <p:txBody>
          <a:bodyPr>
            <a:noAutofit/>
          </a:bodyPr>
          <a:lstStyle/>
          <a:p>
            <a:r>
              <a:rPr lang="en-US" sz="2600" dirty="0" smtClean="0"/>
              <a:t>Proactive</a:t>
            </a:r>
          </a:p>
          <a:p>
            <a:r>
              <a:rPr lang="en-US" sz="2600" dirty="0" smtClean="0"/>
              <a:t>Scanning for Problems</a:t>
            </a:r>
          </a:p>
          <a:p>
            <a:r>
              <a:rPr lang="en-US" sz="2600" dirty="0" smtClean="0"/>
              <a:t>Diagnose Problems</a:t>
            </a:r>
          </a:p>
          <a:p>
            <a:r>
              <a:rPr lang="en-US" sz="2600" dirty="0" smtClean="0"/>
              <a:t>Solve problems</a:t>
            </a:r>
          </a:p>
          <a:p>
            <a:r>
              <a:rPr lang="en-US" sz="2600" dirty="0" smtClean="0"/>
              <a:t>Focus upon Prevention</a:t>
            </a:r>
          </a:p>
          <a:p>
            <a:pPr>
              <a:buFont typeface="Arial" charset="0"/>
              <a:buNone/>
            </a:pPr>
            <a:r>
              <a:rPr lang="en-US" sz="2600" b="1" i="1" dirty="0" smtClean="0">
                <a:solidFill>
                  <a:srgbClr val="C00000"/>
                </a:solidFill>
              </a:rPr>
              <a:t>Focused, Rooted in and </a:t>
            </a:r>
            <a:br>
              <a:rPr lang="en-US" sz="2600" b="1" i="1" dirty="0" smtClean="0">
                <a:solidFill>
                  <a:srgbClr val="C00000"/>
                </a:solidFill>
              </a:rPr>
            </a:br>
            <a:r>
              <a:rPr lang="en-US" sz="2600" b="1" i="1" dirty="0" smtClean="0">
                <a:solidFill>
                  <a:srgbClr val="C00000"/>
                </a:solidFill>
              </a:rPr>
              <a:t>based upon relationships</a:t>
            </a:r>
          </a:p>
        </p:txBody>
      </p:sp>
    </p:spTree>
    <p:extLst>
      <p:ext uri="{BB962C8B-B14F-4D97-AF65-F5344CB8AC3E}">
        <p14:creationId xmlns:p14="http://schemas.microsoft.com/office/powerpoint/2010/main" val="921325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10"/>
          <p:cNvSpPr>
            <a:spLocks noGrp="1"/>
          </p:cNvSpPr>
          <p:nvPr>
            <p:ph idx="1"/>
          </p:nvPr>
        </p:nvSpPr>
        <p:spPr>
          <a:xfrm>
            <a:off x="533400" y="2332037"/>
            <a:ext cx="8229600" cy="4525963"/>
          </a:xfrm>
        </p:spPr>
        <p:txBody>
          <a:bodyPr/>
          <a:lstStyle/>
          <a:p>
            <a:pPr>
              <a:buFont typeface="Arial" charset="0"/>
              <a:buNone/>
            </a:pPr>
            <a:endParaRPr lang="en-US" dirty="0" smtClean="0"/>
          </a:p>
          <a:p>
            <a:pPr>
              <a:buFont typeface="Arial" charset="0"/>
              <a:buNone/>
            </a:pPr>
            <a:r>
              <a:rPr lang="en-US" sz="2800" b="1" i="1" dirty="0" smtClean="0"/>
              <a:t>Studies suggest when the Police focus upon order maintenance, there is a direct nexus to the reduction of crime</a:t>
            </a:r>
          </a:p>
          <a:p>
            <a:pPr>
              <a:buFont typeface="Arial" charset="0"/>
              <a:buNone/>
            </a:pPr>
            <a:r>
              <a:rPr lang="en-US" sz="2800" b="1" i="1" dirty="0" smtClean="0"/>
              <a:t>The Problem is Police do not like to deal with things that are </a:t>
            </a:r>
            <a:r>
              <a:rPr lang="en-US" sz="2800" b="1" i="1" dirty="0" smtClean="0">
                <a:solidFill>
                  <a:srgbClr val="C00000"/>
                </a:solidFill>
              </a:rPr>
              <a:t>aggravating, labor intensive and require consensus…police like total control.</a:t>
            </a:r>
          </a:p>
        </p:txBody>
      </p:sp>
      <p:sp>
        <p:nvSpPr>
          <p:cNvPr id="6146" name="Title 3"/>
          <p:cNvSpPr>
            <a:spLocks noGrp="1"/>
          </p:cNvSpPr>
          <p:nvPr>
            <p:ph type="title"/>
          </p:nvPr>
        </p:nvSpPr>
        <p:spPr/>
        <p:txBody>
          <a:bodyPr/>
          <a:lstStyle/>
          <a:p>
            <a:r>
              <a:rPr lang="en-US" b="1" dirty="0" smtClean="0">
                <a:solidFill>
                  <a:srgbClr val="FFC000"/>
                </a:solidFill>
              </a:rPr>
              <a:t>Police Culture</a:t>
            </a:r>
          </a:p>
        </p:txBody>
      </p:sp>
    </p:spTree>
    <p:extLst>
      <p:ext uri="{BB962C8B-B14F-4D97-AF65-F5344CB8AC3E}">
        <p14:creationId xmlns:p14="http://schemas.microsoft.com/office/powerpoint/2010/main" val="570720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4517496"/>
          </a:xfrm>
        </p:spPr>
        <p:txBody>
          <a:bodyPr rtlCol="0">
            <a:noAutofit/>
          </a:bodyPr>
          <a:lstStyle/>
          <a:p>
            <a:pPr fontAlgn="auto">
              <a:spcAft>
                <a:spcPts val="0"/>
              </a:spcAft>
              <a:buFont typeface="Arial" pitchFamily="34" charset="0"/>
              <a:buNone/>
              <a:defRPr/>
            </a:pPr>
            <a:r>
              <a:rPr lang="en-US" sz="2800" b="1" i="1" dirty="0" smtClean="0"/>
              <a:t>Often times, Police do not recognize the benefits of the investment of their time toward building relationships and “dealing with potential Problems up front”…instead of letting them fester and evolve into a future Call, Crisis and/or Crime.</a:t>
            </a:r>
          </a:p>
          <a:p>
            <a:pPr fontAlgn="auto">
              <a:spcAft>
                <a:spcPts val="0"/>
              </a:spcAft>
              <a:buFont typeface="Arial" pitchFamily="34" charset="0"/>
              <a:buNone/>
              <a:defRPr/>
            </a:pPr>
            <a:r>
              <a:rPr lang="en-US" sz="2800" b="1" i="1" dirty="0" smtClean="0"/>
              <a:t>We run away from the very problems that cause the Calls we hate to deal with, when if we addressed them in their infancy, we could mitigate them.</a:t>
            </a:r>
          </a:p>
        </p:txBody>
      </p:sp>
      <p:sp>
        <p:nvSpPr>
          <p:cNvPr id="7170" name="Title 1"/>
          <p:cNvSpPr>
            <a:spLocks noGrp="1"/>
          </p:cNvSpPr>
          <p:nvPr>
            <p:ph type="title"/>
          </p:nvPr>
        </p:nvSpPr>
        <p:spPr/>
        <p:txBody>
          <a:bodyPr/>
          <a:lstStyle/>
          <a:p>
            <a:r>
              <a:rPr lang="en-US" b="1" dirty="0" smtClean="0">
                <a:solidFill>
                  <a:srgbClr val="FFC000"/>
                </a:solidFill>
              </a:rPr>
              <a:t>Police Culture Continued</a:t>
            </a:r>
          </a:p>
        </p:txBody>
      </p:sp>
    </p:spTree>
    <p:extLst>
      <p:ext uri="{BB962C8B-B14F-4D97-AF65-F5344CB8AC3E}">
        <p14:creationId xmlns:p14="http://schemas.microsoft.com/office/powerpoint/2010/main" val="2753083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Pre-Test</a:t>
            </a:r>
            <a:endParaRPr lang="en-US" b="1" dirty="0"/>
          </a:p>
        </p:txBody>
      </p:sp>
      <p:sp>
        <p:nvSpPr>
          <p:cNvPr id="3" name="Content Placeholder 2"/>
          <p:cNvSpPr>
            <a:spLocks noGrp="1"/>
          </p:cNvSpPr>
          <p:nvPr>
            <p:ph idx="1"/>
          </p:nvPr>
        </p:nvSpPr>
        <p:spPr/>
        <p:txBody>
          <a:bodyPr/>
          <a:lstStyle/>
          <a:p>
            <a:pPr marL="0" indent="0">
              <a:buNone/>
            </a:pPr>
            <a:r>
              <a:rPr lang="en-US" dirty="0" smtClean="0"/>
              <a:t>4.) What is the Graham versus Conner Standard for police use of force analysis and three 3 issues the court will examine:</a:t>
            </a:r>
          </a:p>
          <a:p>
            <a:pPr marL="0" indent="0">
              <a:buNone/>
            </a:pPr>
            <a:r>
              <a:rPr lang="en-US" dirty="0" smtClean="0"/>
              <a:t>Standard________________________________</a:t>
            </a:r>
          </a:p>
          <a:p>
            <a:pPr marL="0" indent="0">
              <a:buNone/>
            </a:pPr>
            <a:r>
              <a:rPr lang="en-US" dirty="0" smtClean="0"/>
              <a:t>3 Issues to examine</a:t>
            </a:r>
          </a:p>
          <a:p>
            <a:pPr marL="0" indent="0">
              <a:buNone/>
            </a:pPr>
            <a:r>
              <a:rPr lang="en-US" dirty="0" smtClean="0"/>
              <a:t>1.___________________________</a:t>
            </a:r>
          </a:p>
          <a:p>
            <a:pPr marL="0" indent="0">
              <a:buNone/>
            </a:pPr>
            <a:r>
              <a:rPr lang="en-US" dirty="0" smtClean="0"/>
              <a:t>2.___________________________</a:t>
            </a:r>
          </a:p>
          <a:p>
            <a:pPr marL="0" indent="0">
              <a:buNone/>
            </a:pPr>
            <a:r>
              <a:rPr lang="en-US" dirty="0" smtClean="0"/>
              <a:t>3.___________________________</a:t>
            </a:r>
            <a:endParaRPr lang="en-US" dirty="0"/>
          </a:p>
        </p:txBody>
      </p:sp>
    </p:spTree>
    <p:extLst>
      <p:ext uri="{BB962C8B-B14F-4D97-AF65-F5344CB8AC3E}">
        <p14:creationId xmlns:p14="http://schemas.microsoft.com/office/powerpoint/2010/main" val="851298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305799" cy="4267200"/>
          </a:xfrm>
        </p:spPr>
        <p:txBody>
          <a:bodyPr>
            <a:normAutofit lnSpcReduction="10000"/>
          </a:bodyPr>
          <a:lstStyle/>
          <a:p>
            <a:pPr marL="0" indent="0">
              <a:buNone/>
            </a:pPr>
            <a:r>
              <a:rPr lang="en-US" sz="2800" b="1" dirty="0"/>
              <a:t>1. Do Right at all times:</a:t>
            </a:r>
            <a:endParaRPr lang="en-US" sz="2800" dirty="0"/>
          </a:p>
          <a:p>
            <a:pPr marL="0" indent="0">
              <a:buNone/>
            </a:pPr>
            <a:r>
              <a:rPr lang="en-US" sz="2800" b="1" dirty="0"/>
              <a:t>    </a:t>
            </a:r>
            <a:r>
              <a:rPr lang="en-US" sz="2800" dirty="0"/>
              <a:t>Follow the law, your agency policy, procedures and </a:t>
            </a:r>
            <a:r>
              <a:rPr lang="en-US" sz="2800" dirty="0" smtClean="0"/>
              <a:t/>
            </a:r>
            <a:br>
              <a:rPr lang="en-US" sz="2800" dirty="0" smtClean="0"/>
            </a:br>
            <a:r>
              <a:rPr lang="en-US" sz="2800" dirty="0" smtClean="0"/>
              <a:t>     training</a:t>
            </a:r>
            <a:r>
              <a:rPr lang="en-US" sz="2800" dirty="0"/>
              <a:t>.</a:t>
            </a:r>
          </a:p>
          <a:p>
            <a:pPr marL="0" indent="0">
              <a:buNone/>
            </a:pPr>
            <a:endParaRPr lang="en-US" sz="2800" dirty="0"/>
          </a:p>
          <a:p>
            <a:pPr marL="0" indent="0">
              <a:buNone/>
            </a:pPr>
            <a:r>
              <a:rPr lang="en-US" sz="2800" b="1" dirty="0"/>
              <a:t>2. Never be held hostage to your emotions:</a:t>
            </a:r>
            <a:endParaRPr lang="en-US" sz="2800" dirty="0"/>
          </a:p>
          <a:p>
            <a:pPr marL="0" indent="0">
              <a:buNone/>
            </a:pPr>
            <a:r>
              <a:rPr lang="en-US" sz="2800" b="1" dirty="0"/>
              <a:t>    </a:t>
            </a:r>
            <a:r>
              <a:rPr lang="en-US" sz="2800" dirty="0"/>
              <a:t>Never let your anger influence your conduct and </a:t>
            </a:r>
            <a:r>
              <a:rPr lang="en-US" sz="2800" dirty="0" smtClean="0"/>
              <a:t/>
            </a:r>
            <a:br>
              <a:rPr lang="en-US" sz="2800" dirty="0" smtClean="0"/>
            </a:br>
            <a:r>
              <a:rPr lang="en-US" sz="2800" dirty="0" smtClean="0"/>
              <a:t>    behavior </a:t>
            </a:r>
            <a:r>
              <a:rPr lang="en-US" sz="2800" dirty="0"/>
              <a:t>or be drawn into a situation where </a:t>
            </a:r>
            <a:r>
              <a:rPr lang="en-US" sz="2800" dirty="0" smtClean="0"/>
              <a:t>your </a:t>
            </a:r>
            <a:br>
              <a:rPr lang="en-US" sz="2800" dirty="0" smtClean="0"/>
            </a:br>
            <a:r>
              <a:rPr lang="en-US" sz="2800" dirty="0" smtClean="0"/>
              <a:t>    personal </a:t>
            </a:r>
            <a:r>
              <a:rPr lang="en-US" sz="2800" dirty="0"/>
              <a:t>feelings conflict with your professional </a:t>
            </a:r>
            <a:r>
              <a:rPr lang="en-US" sz="2800" dirty="0" smtClean="0"/>
              <a:t/>
            </a:r>
            <a:br>
              <a:rPr lang="en-US" sz="2800" dirty="0" smtClean="0"/>
            </a:br>
            <a:r>
              <a:rPr lang="en-US" sz="2800" dirty="0" smtClean="0"/>
              <a:t>    obligations</a:t>
            </a:r>
            <a:r>
              <a:rPr lang="en-US" sz="2800" dirty="0"/>
              <a:t>, responsibilities or duties.</a:t>
            </a:r>
          </a:p>
          <a:p>
            <a:pPr marL="0" indent="0">
              <a:buNone/>
            </a:pPr>
            <a:endParaRPr lang="en-US" dirty="0"/>
          </a:p>
          <a:p>
            <a:endParaRPr lang="en-US" dirty="0"/>
          </a:p>
        </p:txBody>
      </p:sp>
      <p:sp>
        <p:nvSpPr>
          <p:cNvPr id="2" name="Title 1"/>
          <p:cNvSpPr>
            <a:spLocks noGrp="1"/>
          </p:cNvSpPr>
          <p:nvPr>
            <p:ph type="title"/>
          </p:nvPr>
        </p:nvSpPr>
        <p:spPr/>
        <p:txBody>
          <a:bodyPr>
            <a:normAutofit/>
          </a:bodyPr>
          <a:lstStyle/>
          <a:p>
            <a:r>
              <a:rPr lang="en-US" b="1" i="1" dirty="0" smtClean="0"/>
              <a:t>Seven Steps for Officers</a:t>
            </a:r>
            <a:endParaRPr lang="en-US" b="1" i="1" dirty="0"/>
          </a:p>
        </p:txBody>
      </p:sp>
    </p:spTree>
    <p:extLst>
      <p:ext uri="{BB962C8B-B14F-4D97-AF65-F5344CB8AC3E}">
        <p14:creationId xmlns:p14="http://schemas.microsoft.com/office/powerpoint/2010/main" val="3281722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686799" cy="4343400"/>
          </a:xfrm>
        </p:spPr>
        <p:txBody>
          <a:bodyPr>
            <a:noAutofit/>
          </a:bodyPr>
          <a:lstStyle/>
          <a:p>
            <a:pPr marL="0" indent="0">
              <a:buNone/>
            </a:pPr>
            <a:r>
              <a:rPr lang="en-US" sz="2800" dirty="0" smtClean="0"/>
              <a:t>Never </a:t>
            </a:r>
            <a:r>
              <a:rPr lang="en-US" sz="2800" dirty="0"/>
              <a:t>make poor or marginal cases based upon people being disrespectful through their behavior or speech. Insure that </a:t>
            </a:r>
            <a:r>
              <a:rPr lang="en-US" sz="2800" u="sng" dirty="0"/>
              <a:t>disorderly conduct, obstructions and other charges based upon bad behavior and conduct are objective and clearly violate elements of a particular crime. </a:t>
            </a:r>
            <a:r>
              <a:rPr lang="en-US" sz="2800" b="1" i="1" u="sng" dirty="0" smtClean="0"/>
              <a:t>NO P.O.P.</a:t>
            </a:r>
            <a:r>
              <a:rPr lang="en-US" sz="2800" u="sng" dirty="0" smtClean="0"/>
              <a:t> </a:t>
            </a:r>
            <a:r>
              <a:rPr lang="en-US" sz="2800" dirty="0" smtClean="0"/>
              <a:t>Don’t </a:t>
            </a:r>
            <a:r>
              <a:rPr lang="en-US" sz="2800" dirty="0"/>
              <a:t>violate the First Amendment. Maintain a professional attitude at all times, free from anger and motivated to placate situations, rather than aggravate and intimidate. Treat everybody with dignity and fairness and be consistent</a:t>
            </a:r>
            <a:r>
              <a:rPr lang="en-US" sz="2800" dirty="0" smtClean="0"/>
              <a:t>.  </a:t>
            </a:r>
            <a:endParaRPr lang="en-US" sz="2800" dirty="0"/>
          </a:p>
        </p:txBody>
      </p:sp>
      <p:sp>
        <p:nvSpPr>
          <p:cNvPr id="2" name="Title 1"/>
          <p:cNvSpPr>
            <a:spLocks noGrp="1"/>
          </p:cNvSpPr>
          <p:nvPr>
            <p:ph type="title"/>
          </p:nvPr>
        </p:nvSpPr>
        <p:spPr/>
        <p:txBody>
          <a:bodyPr/>
          <a:lstStyle/>
          <a:p>
            <a:r>
              <a:rPr lang="en-US" b="1" i="1" dirty="0" smtClean="0"/>
              <a:t>Seven Steps Number </a:t>
            </a:r>
            <a:r>
              <a:rPr lang="en-US" sz="5400" b="1" i="1" dirty="0" smtClean="0"/>
              <a:t>2</a:t>
            </a:r>
            <a:r>
              <a:rPr lang="en-US" b="1" i="1" dirty="0" smtClean="0"/>
              <a:t> Continued </a:t>
            </a:r>
            <a:endParaRPr lang="en-US" b="1" i="1" dirty="0"/>
          </a:p>
        </p:txBody>
      </p:sp>
    </p:spTree>
    <p:extLst>
      <p:ext uri="{BB962C8B-B14F-4D97-AF65-F5344CB8AC3E}">
        <p14:creationId xmlns:p14="http://schemas.microsoft.com/office/powerpoint/2010/main" val="14242429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75466"/>
            <a:ext cx="8458199" cy="3953933"/>
          </a:xfrm>
        </p:spPr>
        <p:txBody>
          <a:bodyPr>
            <a:noAutofit/>
          </a:bodyPr>
          <a:lstStyle/>
          <a:p>
            <a:pPr marL="0" indent="0">
              <a:buNone/>
            </a:pPr>
            <a:r>
              <a:rPr lang="en-US" sz="2800" b="1" dirty="0" smtClean="0"/>
              <a:t>3. </a:t>
            </a:r>
            <a:r>
              <a:rPr lang="en-US" sz="2800" b="1" dirty="0"/>
              <a:t>Learn to think critically, be proactive and prepare. </a:t>
            </a:r>
            <a:endParaRPr lang="en-US" sz="2800" b="1" dirty="0" smtClean="0"/>
          </a:p>
          <a:p>
            <a:pPr marL="0" indent="0">
              <a:buNone/>
            </a:pPr>
            <a:r>
              <a:rPr lang="en-US" sz="2800" dirty="0" smtClean="0"/>
              <a:t>Always </a:t>
            </a:r>
            <a:r>
              <a:rPr lang="en-US" sz="2800" dirty="0"/>
              <a:t>be objective, skeptical and specific in your observations and when gathering facts. Make careful judgments based upon evidence and context within a practical and pragmatic process to support and justify your conclusions. Always be prepared and anticipate the unexpected consequences of any event, action or decision. Case preparation starts before you ever turn on your blue light</a:t>
            </a:r>
            <a:r>
              <a:rPr lang="en-US" sz="2800" dirty="0" smtClean="0"/>
              <a:t>.</a:t>
            </a:r>
            <a:r>
              <a:rPr lang="en-US" sz="2800" dirty="0"/>
              <a:t> </a:t>
            </a:r>
          </a:p>
        </p:txBody>
      </p:sp>
      <p:sp>
        <p:nvSpPr>
          <p:cNvPr id="2" name="Title 1"/>
          <p:cNvSpPr>
            <a:spLocks noGrp="1"/>
          </p:cNvSpPr>
          <p:nvPr>
            <p:ph type="title"/>
          </p:nvPr>
        </p:nvSpPr>
        <p:spPr/>
        <p:txBody>
          <a:bodyPr/>
          <a:lstStyle/>
          <a:p>
            <a:r>
              <a:rPr lang="en-US" b="1" i="1" dirty="0" smtClean="0"/>
              <a:t>Seven Steps Continued </a:t>
            </a:r>
            <a:endParaRPr lang="en-US" b="1" i="1" dirty="0"/>
          </a:p>
        </p:txBody>
      </p:sp>
    </p:spTree>
    <p:extLst>
      <p:ext uri="{BB962C8B-B14F-4D97-AF65-F5344CB8AC3E}">
        <p14:creationId xmlns:p14="http://schemas.microsoft.com/office/powerpoint/2010/main" val="1240070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610599" cy="4191000"/>
          </a:xfrm>
        </p:spPr>
        <p:txBody>
          <a:bodyPr>
            <a:normAutofit lnSpcReduction="10000"/>
          </a:bodyPr>
          <a:lstStyle/>
          <a:p>
            <a:pPr marL="0" indent="0">
              <a:buNone/>
            </a:pPr>
            <a:r>
              <a:rPr lang="en-US" sz="2800" b="1" dirty="0"/>
              <a:t>4. Develop excellent people skills. </a:t>
            </a:r>
            <a:endParaRPr lang="en-US" sz="2800" b="1" dirty="0" smtClean="0"/>
          </a:p>
          <a:p>
            <a:pPr marL="0" indent="0">
              <a:buNone/>
            </a:pPr>
            <a:r>
              <a:rPr lang="en-US" sz="2800" dirty="0" smtClean="0"/>
              <a:t>Always </a:t>
            </a:r>
            <a:r>
              <a:rPr lang="en-US" sz="2800" dirty="0"/>
              <a:t>be professional and courteous toward people and develop a positive attitude and interpersonal skills. Be conscientious and empathetic when possible, and use tactful non-verbal and verbal communications. Focus on de-escalation and minimizing events through careful choices of words and empathetic actions. Always remain alert and aware while keeping yourself in a secure position of tactical safety.</a:t>
            </a:r>
          </a:p>
          <a:p>
            <a:pPr marL="0" indent="0">
              <a:buNone/>
            </a:pPr>
            <a:r>
              <a:rPr lang="en-US" dirty="0"/>
              <a:t> </a:t>
            </a:r>
          </a:p>
        </p:txBody>
      </p:sp>
      <p:sp>
        <p:nvSpPr>
          <p:cNvPr id="2" name="Title 1"/>
          <p:cNvSpPr>
            <a:spLocks noGrp="1"/>
          </p:cNvSpPr>
          <p:nvPr>
            <p:ph type="title"/>
          </p:nvPr>
        </p:nvSpPr>
        <p:spPr/>
        <p:txBody>
          <a:bodyPr/>
          <a:lstStyle/>
          <a:p>
            <a:r>
              <a:rPr lang="en-US" b="1" i="1" dirty="0" smtClean="0"/>
              <a:t>Seven Steps Continued </a:t>
            </a:r>
            <a:endParaRPr lang="en-US" b="1" i="1" dirty="0"/>
          </a:p>
        </p:txBody>
      </p:sp>
    </p:spTree>
    <p:extLst>
      <p:ext uri="{BB962C8B-B14F-4D97-AF65-F5344CB8AC3E}">
        <p14:creationId xmlns:p14="http://schemas.microsoft.com/office/powerpoint/2010/main" val="2345274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0800"/>
            <a:ext cx="8686799" cy="3886200"/>
          </a:xfrm>
        </p:spPr>
        <p:txBody>
          <a:bodyPr>
            <a:normAutofit/>
          </a:bodyPr>
          <a:lstStyle/>
          <a:p>
            <a:pPr marL="0" indent="0">
              <a:buNone/>
            </a:pPr>
            <a:r>
              <a:rPr lang="en-US" sz="2800" b="1" dirty="0"/>
              <a:t>5. Stay current in your craft. </a:t>
            </a:r>
            <a:endParaRPr lang="en-US" sz="2800" b="1" dirty="0" smtClean="0"/>
          </a:p>
          <a:p>
            <a:pPr marL="0" indent="0">
              <a:buNone/>
            </a:pPr>
            <a:r>
              <a:rPr lang="en-US" sz="2800" dirty="0" smtClean="0"/>
              <a:t>Be </a:t>
            </a:r>
            <a:r>
              <a:rPr lang="en-US" sz="2800" dirty="0"/>
              <a:t>proactive in research regarding the latest and most current police issues and legislations. Read professional law enforcement publications; use the credible police organization websites regarding professional and proven evidence-based, best practices; and stay abreast of the latest court rulings regarding criminal procedure, search and seizure, and civil liability.</a:t>
            </a:r>
          </a:p>
          <a:p>
            <a:endParaRPr lang="en-US" dirty="0"/>
          </a:p>
          <a:p>
            <a:endParaRPr lang="en-US" dirty="0"/>
          </a:p>
        </p:txBody>
      </p:sp>
      <p:sp>
        <p:nvSpPr>
          <p:cNvPr id="2" name="Title 1"/>
          <p:cNvSpPr>
            <a:spLocks noGrp="1"/>
          </p:cNvSpPr>
          <p:nvPr>
            <p:ph type="title"/>
          </p:nvPr>
        </p:nvSpPr>
        <p:spPr/>
        <p:txBody>
          <a:bodyPr/>
          <a:lstStyle/>
          <a:p>
            <a:r>
              <a:rPr lang="en-US" b="1" i="1" dirty="0" smtClean="0"/>
              <a:t>Seven Steps Continued</a:t>
            </a:r>
            <a:endParaRPr lang="en-US" b="1" i="1" dirty="0"/>
          </a:p>
        </p:txBody>
      </p:sp>
    </p:spTree>
    <p:extLst>
      <p:ext uri="{BB962C8B-B14F-4D97-AF65-F5344CB8AC3E}">
        <p14:creationId xmlns:p14="http://schemas.microsoft.com/office/powerpoint/2010/main" val="2184740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86799" cy="3962400"/>
          </a:xfrm>
        </p:spPr>
        <p:txBody>
          <a:bodyPr>
            <a:normAutofit fontScale="92500" lnSpcReduction="20000"/>
          </a:bodyPr>
          <a:lstStyle/>
          <a:p>
            <a:pPr marL="0" indent="0">
              <a:buNone/>
            </a:pPr>
            <a:r>
              <a:rPr lang="en-US" sz="3000" b="1" dirty="0"/>
              <a:t>6. Seek advice, guidance and council when you’re unsure. </a:t>
            </a:r>
            <a:endParaRPr lang="en-US" sz="3000" b="1" dirty="0" smtClean="0"/>
          </a:p>
          <a:p>
            <a:pPr marL="0" indent="0">
              <a:buNone/>
            </a:pPr>
            <a:r>
              <a:rPr lang="en-US" sz="3000" dirty="0" smtClean="0"/>
              <a:t>Always </a:t>
            </a:r>
            <a:r>
              <a:rPr lang="en-US" sz="3000" dirty="0"/>
              <a:t>consult with your supervisors when you’re unsure or uneasy regarding any issue. You should also regularly talk and consult your prosecutors regarding cases and new court rulings. Your agencies legal component should never be surprised because supervisors are unaware of your actions during a critical event.</a:t>
            </a:r>
          </a:p>
          <a:p>
            <a:pPr marL="0" indent="0">
              <a:buNone/>
            </a:pPr>
            <a:r>
              <a:rPr lang="en-US" dirty="0"/>
              <a:t> </a:t>
            </a:r>
          </a:p>
        </p:txBody>
      </p:sp>
      <p:sp>
        <p:nvSpPr>
          <p:cNvPr id="2" name="Title 1"/>
          <p:cNvSpPr>
            <a:spLocks noGrp="1"/>
          </p:cNvSpPr>
          <p:nvPr>
            <p:ph type="title"/>
          </p:nvPr>
        </p:nvSpPr>
        <p:spPr/>
        <p:txBody>
          <a:bodyPr/>
          <a:lstStyle/>
          <a:p>
            <a:r>
              <a:rPr lang="en-US" b="1" i="1" dirty="0" smtClean="0"/>
              <a:t>Seven Steps Continued</a:t>
            </a:r>
            <a:endParaRPr lang="en-US" b="1" i="1" dirty="0"/>
          </a:p>
        </p:txBody>
      </p:sp>
    </p:spTree>
    <p:extLst>
      <p:ext uri="{BB962C8B-B14F-4D97-AF65-F5344CB8AC3E}">
        <p14:creationId xmlns:p14="http://schemas.microsoft.com/office/powerpoint/2010/main" val="3367590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600"/>
            <a:ext cx="8610599" cy="3886200"/>
          </a:xfrm>
        </p:spPr>
        <p:txBody>
          <a:bodyPr>
            <a:noAutofit/>
          </a:bodyPr>
          <a:lstStyle/>
          <a:p>
            <a:pPr marL="0" indent="0">
              <a:buNone/>
            </a:pPr>
            <a:r>
              <a:rPr lang="en-US" sz="2800" b="1" dirty="0" smtClean="0"/>
              <a:t>7. </a:t>
            </a:r>
            <a:r>
              <a:rPr lang="en-US" sz="2800" b="1" dirty="0"/>
              <a:t>Document well.</a:t>
            </a:r>
            <a:r>
              <a:rPr lang="en-US" sz="2800" dirty="0"/>
              <a:t> </a:t>
            </a:r>
            <a:endParaRPr lang="en-US" sz="2800" dirty="0" smtClean="0"/>
          </a:p>
          <a:p>
            <a:pPr marL="0" indent="0">
              <a:buNone/>
            </a:pPr>
            <a:r>
              <a:rPr lang="en-US" sz="2800" dirty="0" smtClean="0"/>
              <a:t>Reports </a:t>
            </a:r>
            <a:r>
              <a:rPr lang="en-US" sz="2800" dirty="0"/>
              <a:t>are one of the most crucial and critical components to your job. They provide the necessary means to prosecute successfully and promote important information and intelligence resources. Reports also protect you and your agency by serving as the most important mechanism to preserve integrity, credibility and reliability of your accounts and actions. </a:t>
            </a:r>
          </a:p>
        </p:txBody>
      </p:sp>
      <p:sp>
        <p:nvSpPr>
          <p:cNvPr id="2" name="Title 1"/>
          <p:cNvSpPr>
            <a:spLocks noGrp="1"/>
          </p:cNvSpPr>
          <p:nvPr>
            <p:ph type="title"/>
          </p:nvPr>
        </p:nvSpPr>
        <p:spPr/>
        <p:txBody>
          <a:bodyPr/>
          <a:lstStyle/>
          <a:p>
            <a:r>
              <a:rPr lang="en-US" b="1" i="1" dirty="0" smtClean="0"/>
              <a:t>Seven Steps </a:t>
            </a:r>
            <a:endParaRPr lang="en-US" b="1" i="1" dirty="0"/>
          </a:p>
        </p:txBody>
      </p:sp>
    </p:spTree>
    <p:extLst>
      <p:ext uri="{BB962C8B-B14F-4D97-AF65-F5344CB8AC3E}">
        <p14:creationId xmlns:p14="http://schemas.microsoft.com/office/powerpoint/2010/main" val="1561032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609600"/>
            <a:ext cx="8229600" cy="5516563"/>
          </a:xfrm>
        </p:spPr>
        <p:txBody>
          <a:bodyPr>
            <a:noAutofit/>
          </a:bodyPr>
          <a:lstStyle/>
          <a:p>
            <a:pPr eaLnBrk="1" hangingPunct="1">
              <a:buFontTx/>
              <a:buNone/>
            </a:pPr>
            <a:r>
              <a:rPr lang="en-US" altLang="en-US" sz="3600" b="1" i="1" dirty="0" smtClean="0"/>
              <a:t>“The right of the people to be secure in their persons, houses, papers and effects, against unreasonable searches and seizures, shall not be violated, and no warrant shall issue, but upon probable cause, supported by oath or affirmation, and particularly describing the place to be searched, and the persons or things to be seized.”</a:t>
            </a:r>
          </a:p>
          <a:p>
            <a:pPr eaLnBrk="1" hangingPunct="1">
              <a:buFontTx/>
              <a:buNone/>
            </a:pPr>
            <a:r>
              <a:rPr lang="en-US" altLang="en-US" sz="3600" b="1" dirty="0" smtClean="0"/>
              <a:t>				Fourth Amendment, 1791</a:t>
            </a:r>
          </a:p>
        </p:txBody>
      </p:sp>
    </p:spTree>
    <p:extLst>
      <p:ext uri="{BB962C8B-B14F-4D97-AF65-F5344CB8AC3E}">
        <p14:creationId xmlns:p14="http://schemas.microsoft.com/office/powerpoint/2010/main" val="5434149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noFill/>
        </p:spPr>
        <p:txBody>
          <a:bodyPr>
            <a:normAutofit lnSpcReduction="10000"/>
          </a:bodyPr>
          <a:lstStyle/>
          <a:p>
            <a:pPr marL="0" indent="0">
              <a:buNone/>
            </a:pPr>
            <a:r>
              <a:rPr lang="en-US" sz="5400" b="1" dirty="0" smtClean="0"/>
              <a:t>“ We measure what is reasonable on the part of the Police by looking at what they know” </a:t>
            </a:r>
          </a:p>
          <a:p>
            <a:pPr marL="0" indent="0">
              <a:buNone/>
            </a:pPr>
            <a:r>
              <a:rPr lang="en-US" sz="3900" dirty="0" smtClean="0"/>
              <a:t>Paula K. Smith, Georgia V. Randolph                                                            547 US 2006</a:t>
            </a:r>
          </a:p>
          <a:p>
            <a:endParaRPr lang="en-US" dirty="0"/>
          </a:p>
        </p:txBody>
      </p:sp>
    </p:spTree>
    <p:extLst>
      <p:ext uri="{BB962C8B-B14F-4D97-AF65-F5344CB8AC3E}">
        <p14:creationId xmlns:p14="http://schemas.microsoft.com/office/powerpoint/2010/main" val="2244930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831873" y="822434"/>
            <a:ext cx="2590800" cy="2911366"/>
          </a:xfrm>
        </p:spPr>
        <p:txBody>
          <a:bodyPr>
            <a:normAutofit fontScale="92500" lnSpcReduction="10000"/>
          </a:bodyPr>
          <a:lstStyle/>
          <a:p>
            <a:pPr eaLnBrk="1" hangingPunct="1">
              <a:lnSpc>
                <a:spcPct val="80000"/>
              </a:lnSpc>
              <a:buFontTx/>
              <a:buNone/>
            </a:pPr>
            <a:r>
              <a:rPr lang="en-US" altLang="en-US" sz="2000" dirty="0" smtClean="0">
                <a:solidFill>
                  <a:schemeClr val="bg1"/>
                </a:solidFill>
              </a:rPr>
              <a:t>   </a:t>
            </a:r>
            <a:r>
              <a:rPr lang="en-US" altLang="en-US" sz="2000" dirty="0"/>
              <a:t> </a:t>
            </a:r>
            <a:r>
              <a:rPr lang="en-US" altLang="en-US" sz="2000" dirty="0" smtClean="0"/>
              <a:t>  Knowledge,</a:t>
            </a:r>
            <a:r>
              <a:rPr lang="en-US" altLang="en-US" sz="2000" u="sng" dirty="0" smtClean="0"/>
              <a:t> </a:t>
            </a:r>
            <a:r>
              <a:rPr lang="en-US" altLang="en-US" sz="2000" dirty="0" smtClean="0"/>
              <a:t>Experience and Training plus…</a:t>
            </a:r>
          </a:p>
          <a:p>
            <a:pPr eaLnBrk="1" hangingPunct="1">
              <a:lnSpc>
                <a:spcPct val="80000"/>
              </a:lnSpc>
              <a:buFontTx/>
              <a:buNone/>
            </a:pPr>
            <a:endParaRPr lang="en-US" altLang="en-US" sz="2000" u="sng" dirty="0"/>
          </a:p>
          <a:p>
            <a:pPr eaLnBrk="1" hangingPunct="1">
              <a:lnSpc>
                <a:spcPct val="80000"/>
              </a:lnSpc>
              <a:buFontTx/>
              <a:buNone/>
            </a:pPr>
            <a:r>
              <a:rPr lang="en-US" altLang="en-US" sz="2000" b="1" u="sng" dirty="0" smtClean="0"/>
              <a:t>OBSERVATIONS</a:t>
            </a:r>
          </a:p>
          <a:p>
            <a:pPr marL="457200" indent="-457200" eaLnBrk="1" hangingPunct="1">
              <a:lnSpc>
                <a:spcPct val="80000"/>
              </a:lnSpc>
              <a:buFontTx/>
              <a:buAutoNum type="arabicParenR"/>
            </a:pPr>
            <a:r>
              <a:rPr lang="en-US" altLang="en-US" sz="2000" dirty="0" smtClean="0"/>
              <a:t>Eyes – observe</a:t>
            </a:r>
          </a:p>
          <a:p>
            <a:pPr marL="457200" indent="-457200" eaLnBrk="1" hangingPunct="1">
              <a:lnSpc>
                <a:spcPct val="80000"/>
              </a:lnSpc>
              <a:buFontTx/>
              <a:buAutoNum type="arabicParenR"/>
            </a:pPr>
            <a:r>
              <a:rPr lang="en-US" altLang="en-US" sz="2000" dirty="0" smtClean="0"/>
              <a:t>Ears – hear</a:t>
            </a:r>
          </a:p>
          <a:p>
            <a:pPr marL="457200" indent="-457200" eaLnBrk="1" hangingPunct="1">
              <a:lnSpc>
                <a:spcPct val="80000"/>
              </a:lnSpc>
              <a:buFontTx/>
              <a:buAutoNum type="arabicParenR"/>
            </a:pPr>
            <a:r>
              <a:rPr lang="en-US" altLang="en-US" sz="2000" dirty="0" smtClean="0"/>
              <a:t>Nose – smell</a:t>
            </a:r>
          </a:p>
          <a:p>
            <a:pPr marL="457200" indent="-457200" eaLnBrk="1" hangingPunct="1">
              <a:lnSpc>
                <a:spcPct val="80000"/>
              </a:lnSpc>
              <a:buFontTx/>
              <a:buAutoNum type="arabicParenR"/>
            </a:pPr>
            <a:r>
              <a:rPr lang="en-US" altLang="en-US" sz="2000" dirty="0" smtClean="0"/>
              <a:t>Mouth – talk </a:t>
            </a:r>
          </a:p>
          <a:p>
            <a:pPr eaLnBrk="1" hangingPunct="1">
              <a:lnSpc>
                <a:spcPct val="80000"/>
              </a:lnSpc>
              <a:buFontTx/>
              <a:buNone/>
            </a:pPr>
            <a:r>
              <a:rPr lang="en-US" altLang="en-US" sz="2000" dirty="0" smtClean="0"/>
              <a:t>5)     Hands – feel</a:t>
            </a:r>
          </a:p>
          <a:p>
            <a:pPr eaLnBrk="1" hangingPunct="1">
              <a:lnSpc>
                <a:spcPct val="80000"/>
              </a:lnSpc>
              <a:buFontTx/>
              <a:buNone/>
            </a:pPr>
            <a:r>
              <a:rPr lang="en-US" altLang="en-US" sz="2000" dirty="0"/>
              <a:t> </a:t>
            </a:r>
            <a:r>
              <a:rPr lang="en-US" altLang="en-US" sz="2000" dirty="0" smtClean="0"/>
              <a:t>  </a:t>
            </a:r>
          </a:p>
        </p:txBody>
      </p:sp>
      <p:pic>
        <p:nvPicPr>
          <p:cNvPr id="11267" name="Picture 5" descr="MCj04339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304800"/>
            <a:ext cx="1600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MCj04339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25" y="3733800"/>
            <a:ext cx="23145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Group 14"/>
          <p:cNvGrpSpPr>
            <a:grpSpLocks/>
          </p:cNvGrpSpPr>
          <p:nvPr/>
        </p:nvGrpSpPr>
        <p:grpSpPr bwMode="auto">
          <a:xfrm>
            <a:off x="5410200" y="685800"/>
            <a:ext cx="1828800" cy="1600200"/>
            <a:chOff x="3264" y="624"/>
            <a:chExt cx="1152" cy="1008"/>
          </a:xfrm>
        </p:grpSpPr>
        <p:sp>
          <p:nvSpPr>
            <p:cNvPr id="11278" name="Line 8"/>
            <p:cNvSpPr>
              <a:spLocks noChangeShapeType="1"/>
            </p:cNvSpPr>
            <p:nvPr/>
          </p:nvSpPr>
          <p:spPr bwMode="auto">
            <a:xfrm flipV="1">
              <a:off x="3264" y="12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9"/>
            <p:cNvSpPr>
              <a:spLocks noChangeShapeType="1"/>
            </p:cNvSpPr>
            <p:nvPr/>
          </p:nvSpPr>
          <p:spPr bwMode="auto">
            <a:xfrm flipV="1">
              <a:off x="3648" y="96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0"/>
            <p:cNvSpPr>
              <a:spLocks noChangeShapeType="1"/>
            </p:cNvSpPr>
            <p:nvPr/>
          </p:nvSpPr>
          <p:spPr bwMode="auto">
            <a:xfrm>
              <a:off x="3264" y="129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1"/>
            <p:cNvSpPr>
              <a:spLocks noChangeShapeType="1"/>
            </p:cNvSpPr>
            <p:nvPr/>
          </p:nvSpPr>
          <p:spPr bwMode="auto">
            <a:xfrm>
              <a:off x="3648" y="96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2"/>
            <p:cNvSpPr>
              <a:spLocks noChangeShapeType="1"/>
            </p:cNvSpPr>
            <p:nvPr/>
          </p:nvSpPr>
          <p:spPr bwMode="auto">
            <a:xfrm flipV="1">
              <a:off x="4032" y="624"/>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3"/>
            <p:cNvSpPr>
              <a:spLocks noChangeShapeType="1"/>
            </p:cNvSpPr>
            <p:nvPr/>
          </p:nvSpPr>
          <p:spPr bwMode="auto">
            <a:xfrm>
              <a:off x="4032" y="624"/>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1" name="Rectangle 16"/>
          <p:cNvSpPr>
            <a:spLocks noChangeArrowheads="1"/>
          </p:cNvSpPr>
          <p:nvPr/>
        </p:nvSpPr>
        <p:spPr bwMode="auto">
          <a:xfrm>
            <a:off x="6096000" y="1143000"/>
            <a:ext cx="220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20000"/>
              </a:spcBef>
            </a:pPr>
            <a:r>
              <a:rPr lang="en-US" altLang="en-US" sz="2000" dirty="0">
                <a:latin typeface="Arial" charset="0"/>
              </a:rPr>
              <a:t> </a:t>
            </a:r>
            <a:r>
              <a:rPr lang="en-US" altLang="en-US" sz="2000" dirty="0" smtClean="0">
                <a:latin typeface="Arial" charset="0"/>
              </a:rPr>
              <a:t>3 Tiers</a:t>
            </a:r>
            <a:endParaRPr lang="en-US" altLang="en-US" sz="2000" dirty="0">
              <a:latin typeface="Arial" charset="0"/>
            </a:endParaRPr>
          </a:p>
          <a:p>
            <a:pPr algn="ctr" eaLnBrk="1" hangingPunct="1">
              <a:spcBef>
                <a:spcPct val="20000"/>
              </a:spcBef>
            </a:pPr>
            <a:r>
              <a:rPr lang="en-US" altLang="en-US" sz="2000" dirty="0">
                <a:latin typeface="Arial" charset="0"/>
              </a:rPr>
              <a:t>Police/Citizen</a:t>
            </a:r>
          </a:p>
          <a:p>
            <a:pPr algn="ctr" eaLnBrk="1" hangingPunct="1">
              <a:spcBef>
                <a:spcPct val="20000"/>
              </a:spcBef>
            </a:pPr>
            <a:r>
              <a:rPr lang="en-US" altLang="en-US" sz="2000" dirty="0" smtClean="0">
                <a:latin typeface="Arial" charset="0"/>
              </a:rPr>
              <a:t>Encounters Understanding</a:t>
            </a:r>
          </a:p>
          <a:p>
            <a:pPr algn="ctr" eaLnBrk="1" hangingPunct="1">
              <a:spcBef>
                <a:spcPct val="20000"/>
              </a:spcBef>
            </a:pPr>
            <a:endParaRPr lang="en-US" altLang="en-US" sz="2000" dirty="0" smtClean="0">
              <a:latin typeface="Arial" charset="0"/>
            </a:endParaRPr>
          </a:p>
          <a:p>
            <a:pPr algn="ctr" eaLnBrk="1" hangingPunct="1">
              <a:spcBef>
                <a:spcPct val="20000"/>
              </a:spcBef>
            </a:pPr>
            <a:endParaRPr lang="en-US" altLang="en-US" sz="2000" dirty="0">
              <a:latin typeface="Arial" charset="0"/>
            </a:endParaRPr>
          </a:p>
        </p:txBody>
      </p:sp>
      <p:sp>
        <p:nvSpPr>
          <p:cNvPr id="11272" name="Text Box 17"/>
          <p:cNvSpPr txBox="1">
            <a:spLocks noChangeArrowheads="1"/>
          </p:cNvSpPr>
          <p:nvPr/>
        </p:nvSpPr>
        <p:spPr bwMode="auto">
          <a:xfrm>
            <a:off x="8458200" y="12954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r>
              <a:rPr lang="en-US" altLang="en-US" sz="4400">
                <a:solidFill>
                  <a:schemeClr val="bg1"/>
                </a:solidFill>
              </a:rPr>
              <a:t>+</a:t>
            </a:r>
          </a:p>
        </p:txBody>
      </p:sp>
      <p:sp>
        <p:nvSpPr>
          <p:cNvPr id="209938" name="Music"/>
          <p:cNvSpPr>
            <a:spLocks noEditPoints="1" noChangeArrowheads="1"/>
          </p:cNvSpPr>
          <p:nvPr/>
        </p:nvSpPr>
        <p:spPr bwMode="auto">
          <a:xfrm>
            <a:off x="609600" y="4343400"/>
            <a:ext cx="304800" cy="30480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09939" name="Music"/>
          <p:cNvSpPr>
            <a:spLocks noEditPoints="1" noChangeArrowheads="1"/>
          </p:cNvSpPr>
          <p:nvPr/>
        </p:nvSpPr>
        <p:spPr bwMode="auto">
          <a:xfrm>
            <a:off x="209550" y="4876800"/>
            <a:ext cx="323850" cy="32385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1275" name="Text Box 20"/>
          <p:cNvSpPr txBox="1">
            <a:spLocks noChangeArrowheads="1"/>
          </p:cNvSpPr>
          <p:nvPr/>
        </p:nvSpPr>
        <p:spPr bwMode="auto">
          <a:xfrm>
            <a:off x="231672" y="6048374"/>
            <a:ext cx="89123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r>
              <a:rPr lang="en-US" altLang="en-US" sz="2000" dirty="0">
                <a:latin typeface="Arial" charset="0"/>
              </a:rPr>
              <a:t>Good Interpersonal </a:t>
            </a:r>
            <a:r>
              <a:rPr lang="en-US" altLang="en-US" sz="2000" dirty="0" smtClean="0">
                <a:latin typeface="Arial" charset="0"/>
              </a:rPr>
              <a:t>Skills</a:t>
            </a:r>
          </a:p>
          <a:p>
            <a:pPr eaLnBrk="1" hangingPunct="1">
              <a:spcBef>
                <a:spcPct val="50000"/>
              </a:spcBef>
            </a:pPr>
            <a:r>
              <a:rPr lang="en-US" altLang="en-US" sz="2000" b="1" i="1" dirty="0" smtClean="0">
                <a:latin typeface="Arial" charset="0"/>
              </a:rPr>
              <a:t>“Your Mouth can get you in trouble or get you out of trouble” </a:t>
            </a:r>
            <a:endParaRPr lang="en-US" altLang="en-US" sz="2000" b="1" i="1" dirty="0">
              <a:latin typeface="Arial" charset="0"/>
            </a:endParaRPr>
          </a:p>
        </p:txBody>
      </p:sp>
      <p:sp>
        <p:nvSpPr>
          <p:cNvPr id="11277" name="Text Box 22"/>
          <p:cNvSpPr txBox="1">
            <a:spLocks noChangeArrowheads="1"/>
          </p:cNvSpPr>
          <p:nvPr/>
        </p:nvSpPr>
        <p:spPr bwMode="auto">
          <a:xfrm>
            <a:off x="4800600" y="4343400"/>
            <a:ext cx="3733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3200" dirty="0" smtClean="0">
                <a:latin typeface="Arial" charset="0"/>
              </a:rPr>
              <a:t>Articulation and Documentation</a:t>
            </a:r>
          </a:p>
          <a:p>
            <a:pPr algn="ctr" eaLnBrk="1" hangingPunct="1">
              <a:spcBef>
                <a:spcPct val="50000"/>
              </a:spcBef>
            </a:pPr>
            <a:r>
              <a:rPr lang="en-US" altLang="en-US" sz="3200" dirty="0" smtClean="0">
                <a:latin typeface="Arial" charset="0"/>
              </a:rPr>
              <a:t>“</a:t>
            </a:r>
            <a:r>
              <a:rPr lang="en-US" altLang="en-US" sz="3200" i="1" dirty="0" smtClean="0">
                <a:latin typeface="Arial" charset="0"/>
              </a:rPr>
              <a:t>SPECIFICITY</a:t>
            </a:r>
            <a:r>
              <a:rPr lang="en-US" altLang="en-US" sz="3200" dirty="0" smtClean="0">
                <a:latin typeface="Arial" charset="0"/>
              </a:rPr>
              <a:t>”</a:t>
            </a:r>
            <a:endParaRPr lang="en-US" altLang="en-US" sz="3200" dirty="0">
              <a:latin typeface="Arial" charset="0"/>
            </a:endParaRPr>
          </a:p>
        </p:txBody>
      </p:sp>
      <p:pic>
        <p:nvPicPr>
          <p:cNvPr id="210946" name="Picture 2" descr="http://justcoachit.com/blog/wp-content/uploads/2013/08/Winning-The-Silent-War.jpg"/>
          <p:cNvPicPr>
            <a:picLocks noChangeAspect="1" noChangeArrowheads="1"/>
          </p:cNvPicPr>
          <p:nvPr/>
        </p:nvPicPr>
        <p:blipFill>
          <a:blip r:embed="rId4" cstate="print"/>
          <a:srcRect/>
          <a:stretch>
            <a:fillRect/>
          </a:stretch>
        </p:blipFill>
        <p:spPr bwMode="auto">
          <a:xfrm>
            <a:off x="0" y="0"/>
            <a:ext cx="1752600" cy="2438400"/>
          </a:xfrm>
          <a:prstGeom prst="rect">
            <a:avLst/>
          </a:prstGeom>
          <a:noFill/>
        </p:spPr>
      </p:pic>
    </p:spTree>
    <p:extLst>
      <p:ext uri="{BB962C8B-B14F-4D97-AF65-F5344CB8AC3E}">
        <p14:creationId xmlns:p14="http://schemas.microsoft.com/office/powerpoint/2010/main" val="3125084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70038"/>
          </a:xfrm>
        </p:spPr>
        <p:txBody>
          <a:bodyPr>
            <a:normAutofit/>
          </a:bodyPr>
          <a:lstStyle/>
          <a:p>
            <a:pPr algn="l"/>
            <a:r>
              <a:rPr lang="en-US" sz="3200" b="1" i="1" dirty="0" smtClean="0">
                <a:solidFill>
                  <a:srgbClr val="C00000"/>
                </a:solidFill>
              </a:rPr>
              <a:t>THE OBJECTIVE REASONABLENESS TEST</a:t>
            </a:r>
            <a:endParaRPr lang="en-US" sz="3200" b="1" i="1" dirty="0">
              <a:solidFill>
                <a:srgbClr val="C00000"/>
              </a:solidFill>
            </a:endParaRPr>
          </a:p>
        </p:txBody>
      </p:sp>
      <p:sp>
        <p:nvSpPr>
          <p:cNvPr id="3" name="Content Placeholder 2"/>
          <p:cNvSpPr>
            <a:spLocks noGrp="1"/>
          </p:cNvSpPr>
          <p:nvPr>
            <p:ph idx="1"/>
          </p:nvPr>
        </p:nvSpPr>
        <p:spPr>
          <a:xfrm>
            <a:off x="457200" y="685800"/>
            <a:ext cx="8229600" cy="6172200"/>
          </a:xfrm>
        </p:spPr>
        <p:txBody>
          <a:bodyPr/>
          <a:lstStyle/>
          <a:p>
            <a:pPr marL="0" indent="0">
              <a:buNone/>
            </a:pPr>
            <a:r>
              <a:rPr lang="en-US" b="1" dirty="0">
                <a:latin typeface="PT Sans"/>
              </a:rPr>
              <a:t>The </a:t>
            </a:r>
            <a:r>
              <a:rPr lang="en-US" b="1" dirty="0" smtClean="0">
                <a:latin typeface="PT Sans"/>
              </a:rPr>
              <a:t>“reasonableness</a:t>
            </a:r>
            <a:r>
              <a:rPr lang="en-US" b="1" dirty="0">
                <a:latin typeface="PT Sans"/>
              </a:rPr>
              <a:t>” of a particular use of force must be judged from the perspective of a </a:t>
            </a:r>
            <a:r>
              <a:rPr lang="en-US" b="1" i="1" dirty="0">
                <a:latin typeface="PT Sans"/>
              </a:rPr>
              <a:t>reasonable officer on the scene</a:t>
            </a:r>
            <a:r>
              <a:rPr lang="en-US" b="1" dirty="0">
                <a:latin typeface="PT Sans"/>
              </a:rPr>
              <a:t>, rather than with the “20/20 vision of hindsight</a:t>
            </a:r>
            <a:r>
              <a:rPr lang="en-US" b="1" dirty="0" smtClean="0">
                <a:latin typeface="PT Sans"/>
              </a:rPr>
              <a:t>.”</a:t>
            </a:r>
          </a:p>
          <a:p>
            <a:pPr>
              <a:buFont typeface="Wingdings" panose="05000000000000000000" pitchFamily="2" charset="2"/>
              <a:buChar char="Ø"/>
            </a:pPr>
            <a:r>
              <a:rPr lang="en-US" dirty="0"/>
              <a:t>The severity of the crime at issue,</a:t>
            </a:r>
          </a:p>
          <a:p>
            <a:pPr>
              <a:buFont typeface="Wingdings" panose="05000000000000000000" pitchFamily="2" charset="2"/>
              <a:buChar char="Ø"/>
            </a:pPr>
            <a:r>
              <a:rPr lang="en-US" dirty="0"/>
              <a:t>Whether the suspect poses an </a:t>
            </a:r>
            <a:r>
              <a:rPr lang="en-US" b="1" i="1" dirty="0"/>
              <a:t>immediate threat to the safety of the officers or others</a:t>
            </a:r>
            <a:r>
              <a:rPr lang="en-US" dirty="0"/>
              <a:t>, and</a:t>
            </a:r>
          </a:p>
          <a:p>
            <a:pPr>
              <a:buFont typeface="Wingdings" panose="05000000000000000000" pitchFamily="2" charset="2"/>
              <a:buChar char="Ø"/>
            </a:pPr>
            <a:r>
              <a:rPr lang="en-US" dirty="0"/>
              <a:t>Whether he is actively resisting arrest or attempting to evade arrest by flight.</a:t>
            </a:r>
          </a:p>
          <a:p>
            <a:pPr>
              <a:buFont typeface="Wingdings" panose="05000000000000000000" pitchFamily="2" charset="2"/>
              <a:buChar char="Ø"/>
            </a:pPr>
            <a:endParaRPr lang="en-US" b="1" dirty="0" smtClean="0">
              <a:latin typeface="PT Sans"/>
            </a:endParaRPr>
          </a:p>
          <a:p>
            <a:pPr marL="0" indent="0">
              <a:buNone/>
            </a:pPr>
            <a:endParaRPr lang="en-US" b="1" dirty="0"/>
          </a:p>
        </p:txBody>
      </p:sp>
    </p:spTree>
    <p:extLst>
      <p:ext uri="{BB962C8B-B14F-4D97-AF65-F5344CB8AC3E}">
        <p14:creationId xmlns:p14="http://schemas.microsoft.com/office/powerpoint/2010/main" val="1311243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BOTTOM LINE</a:t>
            </a:r>
            <a:endParaRPr lang="en-US" b="1" i="1"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smtClean="0"/>
              <a:t> </a:t>
            </a:r>
            <a:r>
              <a:rPr lang="en-US" sz="4000" b="1" i="1" dirty="0" smtClean="0"/>
              <a:t>If you didn’t write it down…it didn’t happen</a:t>
            </a:r>
          </a:p>
          <a:p>
            <a:pPr>
              <a:buFont typeface="Wingdings" panose="05000000000000000000" pitchFamily="2" charset="2"/>
              <a:buChar char="Ø"/>
            </a:pPr>
            <a:r>
              <a:rPr lang="en-US" sz="4000" b="1" i="1" dirty="0"/>
              <a:t> </a:t>
            </a:r>
            <a:r>
              <a:rPr lang="en-US" sz="4000" b="1" i="1" dirty="0" smtClean="0"/>
              <a:t>If your audio or video is missing or incomplete you got problems</a:t>
            </a:r>
          </a:p>
          <a:p>
            <a:pPr>
              <a:buFont typeface="Wingdings" panose="05000000000000000000" pitchFamily="2" charset="2"/>
              <a:buChar char="Ø"/>
            </a:pPr>
            <a:r>
              <a:rPr lang="en-US" sz="4000" b="1" i="1" dirty="0"/>
              <a:t> </a:t>
            </a:r>
            <a:r>
              <a:rPr lang="en-US" sz="4000" b="1" i="1" dirty="0" smtClean="0"/>
              <a:t>If you don’t articulate the accurate and specific facts then articulate how you formed your objective conclusions you got problems</a:t>
            </a:r>
            <a:endParaRPr lang="en-US" sz="4000" b="1" i="1" dirty="0"/>
          </a:p>
        </p:txBody>
      </p:sp>
    </p:spTree>
    <p:extLst>
      <p:ext uri="{BB962C8B-B14F-4D97-AF65-F5344CB8AC3E}">
        <p14:creationId xmlns:p14="http://schemas.microsoft.com/office/powerpoint/2010/main" val="2634117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457200" y="2133600"/>
            <a:ext cx="8305800" cy="4343400"/>
          </a:xfrm>
        </p:spPr>
        <p:txBody>
          <a:bodyPr>
            <a:normAutofit/>
          </a:bodyPr>
          <a:lstStyle/>
          <a:p>
            <a:pPr marL="571500" indent="-571500" algn="l" eaLnBrk="1" hangingPunct="1">
              <a:buFont typeface="Wingdings" panose="05000000000000000000" pitchFamily="2" charset="2"/>
              <a:buChar char="Ø"/>
            </a:pPr>
            <a:r>
              <a:rPr lang="en-US" altLang="en-US" sz="4400" b="1" dirty="0" smtClean="0">
                <a:solidFill>
                  <a:schemeClr val="tx1"/>
                </a:solidFill>
              </a:rPr>
              <a:t>The intent and motives of the police</a:t>
            </a:r>
          </a:p>
          <a:p>
            <a:pPr marL="571500" indent="-571500" algn="l" eaLnBrk="1" hangingPunct="1">
              <a:buFont typeface="Wingdings" panose="05000000000000000000" pitchFamily="2" charset="2"/>
              <a:buChar char="Ø"/>
            </a:pPr>
            <a:endParaRPr lang="en-US" altLang="en-US" sz="4400" b="1" dirty="0" smtClean="0">
              <a:solidFill>
                <a:schemeClr val="tx1"/>
              </a:solidFill>
            </a:endParaRPr>
          </a:p>
          <a:p>
            <a:pPr marL="571500" indent="-571500" algn="l" eaLnBrk="1" hangingPunct="1">
              <a:buFont typeface="Wingdings" panose="05000000000000000000" pitchFamily="2" charset="2"/>
              <a:buChar char="Ø"/>
            </a:pPr>
            <a:r>
              <a:rPr lang="en-US" altLang="en-US" sz="4400" b="1" dirty="0" smtClean="0">
                <a:solidFill>
                  <a:schemeClr val="tx1"/>
                </a:solidFill>
              </a:rPr>
              <a:t>The methods utilized by the police</a:t>
            </a:r>
          </a:p>
        </p:txBody>
      </p:sp>
      <p:sp>
        <p:nvSpPr>
          <p:cNvPr id="18436" name="WordArt 4"/>
          <p:cNvSpPr>
            <a:spLocks noChangeArrowheads="1" noChangeShapeType="1" noTextEdit="1"/>
          </p:cNvSpPr>
          <p:nvPr/>
        </p:nvSpPr>
        <p:spPr bwMode="auto">
          <a:xfrm>
            <a:off x="228600" y="457200"/>
            <a:ext cx="8534400" cy="1143000"/>
          </a:xfrm>
          <a:prstGeom prst="rect">
            <a:avLst/>
          </a:prstGeom>
        </p:spPr>
        <p:txBody>
          <a:bodyPr wrap="none" fromWordArt="1">
            <a:prstTxWarp prst="textPlain">
              <a:avLst>
                <a:gd name="adj" fmla="val 50000"/>
              </a:avLst>
            </a:prstTxWarp>
          </a:bodyPr>
          <a:lstStyle/>
          <a:p>
            <a:pPr algn="ctr"/>
            <a:r>
              <a:rPr lang="en-US" sz="3600" kern="10" dirty="0">
                <a:ln w="19050">
                  <a:solidFill>
                    <a:schemeClr val="bg1"/>
                  </a:solidFill>
                  <a:round/>
                  <a:headEnd/>
                  <a:tailEnd/>
                </a:ln>
                <a:effectLst>
                  <a:outerShdw dist="35921" dir="2700000" algn="ctr" rotWithShape="0">
                    <a:srgbClr val="990000"/>
                  </a:outerShdw>
                </a:effectLst>
                <a:latin typeface="Impact"/>
              </a:rPr>
              <a:t>THE COURTS WILL FACTOR </a:t>
            </a:r>
          </a:p>
          <a:p>
            <a:pPr algn="ctr"/>
            <a:r>
              <a:rPr lang="en-US" sz="3600" kern="10" dirty="0" smtClean="0">
                <a:ln w="19050">
                  <a:solidFill>
                    <a:schemeClr val="bg1"/>
                  </a:solidFill>
                  <a:round/>
                  <a:headEnd/>
                  <a:tailEnd/>
                </a:ln>
                <a:effectLst>
                  <a:outerShdw dist="35921" dir="2700000" algn="ctr" rotWithShape="0">
                    <a:srgbClr val="990000"/>
                  </a:outerShdw>
                </a:effectLst>
                <a:latin typeface="Impact"/>
              </a:rPr>
              <a:t>INTO </a:t>
            </a:r>
            <a:r>
              <a:rPr lang="en-US" sz="3600" kern="10" dirty="0">
                <a:ln w="19050">
                  <a:solidFill>
                    <a:schemeClr val="bg1"/>
                  </a:solidFill>
                  <a:round/>
                  <a:headEnd/>
                  <a:tailEnd/>
                </a:ln>
                <a:effectLst>
                  <a:outerShdw dist="35921" dir="2700000" algn="ctr" rotWithShape="0">
                    <a:srgbClr val="990000"/>
                  </a:outerShdw>
                </a:effectLst>
                <a:latin typeface="Impact"/>
              </a:rPr>
              <a:t>THE EQUATION</a:t>
            </a:r>
          </a:p>
        </p:txBody>
      </p:sp>
    </p:spTree>
    <p:extLst>
      <p:ext uri="{BB962C8B-B14F-4D97-AF65-F5344CB8AC3E}">
        <p14:creationId xmlns:p14="http://schemas.microsoft.com/office/powerpoint/2010/main" val="522840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ctrTitle"/>
          </p:nvPr>
        </p:nvSpPr>
        <p:spPr>
          <a:xfrm>
            <a:off x="685800" y="152400"/>
            <a:ext cx="7772400" cy="1828800"/>
          </a:xfrm>
        </p:spPr>
        <p:txBody>
          <a:bodyPr>
            <a:normAutofit fontScale="90000"/>
          </a:bodyPr>
          <a:lstStyle/>
          <a:p>
            <a:pPr eaLnBrk="1" hangingPunct="1"/>
            <a:r>
              <a:rPr lang="en-US" altLang="en-US" b="1" i="1" dirty="0" smtClean="0">
                <a:solidFill>
                  <a:schemeClr val="tx1"/>
                </a:solidFill>
              </a:rPr>
              <a:t>A Finding of fact will not be disturbed by a reviewing court unless clearly erroneous.</a:t>
            </a:r>
          </a:p>
        </p:txBody>
      </p:sp>
      <p:sp>
        <p:nvSpPr>
          <p:cNvPr id="19459" name="Rectangle 1027"/>
          <p:cNvSpPr>
            <a:spLocks noGrp="1" noChangeArrowheads="1"/>
          </p:cNvSpPr>
          <p:nvPr>
            <p:ph type="subTitle" idx="1"/>
          </p:nvPr>
        </p:nvSpPr>
        <p:spPr>
          <a:xfrm>
            <a:off x="381000" y="2362200"/>
            <a:ext cx="8229600" cy="4495800"/>
          </a:xfrm>
        </p:spPr>
        <p:txBody>
          <a:bodyPr>
            <a:normAutofit fontScale="40000" lnSpcReduction="20000"/>
          </a:bodyPr>
          <a:lstStyle/>
          <a:p>
            <a:pPr marL="1143000" indent="-1143000" algn="l" eaLnBrk="1" hangingPunct="1">
              <a:buFont typeface="Wingdings" panose="05000000000000000000" pitchFamily="2" charset="2"/>
              <a:buChar char="Ø"/>
            </a:pPr>
            <a:r>
              <a:rPr lang="en-US" altLang="en-US" sz="11000" dirty="0" smtClean="0">
                <a:solidFill>
                  <a:schemeClr val="tx1"/>
                </a:solidFill>
              </a:rPr>
              <a:t>Credibility and Reputation are paramount to the police</a:t>
            </a:r>
          </a:p>
          <a:p>
            <a:pPr marL="1143000" indent="-1143000" algn="l" eaLnBrk="1" hangingPunct="1">
              <a:buFont typeface="Wingdings" panose="05000000000000000000" pitchFamily="2" charset="2"/>
              <a:buChar char="Ø"/>
            </a:pPr>
            <a:endParaRPr lang="en-US" altLang="en-US" sz="11000" dirty="0" smtClean="0"/>
          </a:p>
          <a:p>
            <a:pPr marL="1143000" indent="-1143000" algn="l" eaLnBrk="1" hangingPunct="1">
              <a:buFont typeface="Wingdings" panose="05000000000000000000" pitchFamily="2" charset="2"/>
              <a:buChar char="Ø"/>
            </a:pPr>
            <a:r>
              <a:rPr lang="en-US" altLang="en-US" sz="11000" dirty="0" smtClean="0">
                <a:solidFill>
                  <a:schemeClr val="tx1"/>
                </a:solidFill>
              </a:rPr>
              <a:t>Documentation of Statements, Actions and Events for later testimony are important</a:t>
            </a:r>
          </a:p>
        </p:txBody>
      </p:sp>
    </p:spTree>
    <p:extLst>
      <p:ext uri="{BB962C8B-B14F-4D97-AF65-F5344CB8AC3E}">
        <p14:creationId xmlns:p14="http://schemas.microsoft.com/office/powerpoint/2010/main" val="4060454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r>
              <a:rPr lang="en-US" altLang="en-US" sz="4000" b="1" i="1" dirty="0" smtClean="0"/>
              <a:t>TYPICAL CRIMINAL DEFENSE LAWYER STRATEGY</a:t>
            </a:r>
          </a:p>
        </p:txBody>
      </p:sp>
      <p:sp>
        <p:nvSpPr>
          <p:cNvPr id="10243" name="Rectangle 3"/>
          <p:cNvSpPr>
            <a:spLocks noGrp="1" noChangeArrowheads="1"/>
          </p:cNvSpPr>
          <p:nvPr>
            <p:ph type="body" idx="1"/>
          </p:nvPr>
        </p:nvSpPr>
        <p:spPr/>
        <p:txBody>
          <a:bodyPr/>
          <a:lstStyle/>
          <a:p>
            <a:pPr eaLnBrk="1" hangingPunct="1">
              <a:buFont typeface="Wingdings" panose="05000000000000000000" pitchFamily="2" charset="2"/>
              <a:buChar char="Ø"/>
            </a:pPr>
            <a:r>
              <a:rPr lang="en-US" altLang="en-US" sz="3600" b="1" dirty="0" smtClean="0"/>
              <a:t>First, they attack the facts.</a:t>
            </a:r>
          </a:p>
          <a:p>
            <a:pPr eaLnBrk="1" hangingPunct="1">
              <a:buFont typeface="Wingdings" panose="05000000000000000000" pitchFamily="2" charset="2"/>
              <a:buChar char="Ø"/>
            </a:pPr>
            <a:r>
              <a:rPr lang="en-US" altLang="en-US" sz="3600" b="1" dirty="0" smtClean="0"/>
              <a:t>If they can’t overcome or distort the facts, then they attack the law.</a:t>
            </a:r>
          </a:p>
          <a:p>
            <a:pPr eaLnBrk="1" hangingPunct="1">
              <a:buFont typeface="Wingdings" panose="05000000000000000000" pitchFamily="2" charset="2"/>
              <a:buChar char="Ø"/>
            </a:pPr>
            <a:r>
              <a:rPr lang="en-US" altLang="en-US" sz="3600" b="1" dirty="0" smtClean="0"/>
              <a:t>If they can’t manipulate or create technical problems within the law, they attack the investigation and/or the Officer.</a:t>
            </a:r>
          </a:p>
        </p:txBody>
      </p:sp>
    </p:spTree>
    <p:extLst>
      <p:ext uri="{BB962C8B-B14F-4D97-AF65-F5344CB8AC3E}">
        <p14:creationId xmlns:p14="http://schemas.microsoft.com/office/powerpoint/2010/main" val="3550061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76200"/>
            <a:ext cx="7772400" cy="609600"/>
          </a:xfrm>
        </p:spPr>
        <p:txBody>
          <a:bodyPr>
            <a:normAutofit/>
          </a:bodyPr>
          <a:lstStyle/>
          <a:p>
            <a:pPr eaLnBrk="1" hangingPunct="1"/>
            <a:r>
              <a:rPr lang="en-US" altLang="en-US" sz="3200" b="1" i="1" dirty="0" smtClean="0">
                <a:solidFill>
                  <a:schemeClr val="tx1"/>
                </a:solidFill>
              </a:rPr>
              <a:t>7 Maxims in Search &amp; Seizure for Police</a:t>
            </a:r>
            <a:endParaRPr lang="en-US" altLang="en-US" sz="2400" b="1" i="1" dirty="0" smtClean="0">
              <a:solidFill>
                <a:schemeClr val="tx1"/>
              </a:solidFill>
            </a:endParaRPr>
          </a:p>
        </p:txBody>
      </p:sp>
      <p:sp>
        <p:nvSpPr>
          <p:cNvPr id="20483" name="Rectangle 3"/>
          <p:cNvSpPr>
            <a:spLocks noGrp="1" noChangeArrowheads="1"/>
          </p:cNvSpPr>
          <p:nvPr>
            <p:ph type="subTitle" idx="1"/>
          </p:nvPr>
        </p:nvSpPr>
        <p:spPr>
          <a:xfrm>
            <a:off x="381000" y="762000"/>
            <a:ext cx="8305800" cy="6019800"/>
          </a:xfrm>
        </p:spPr>
        <p:txBody>
          <a:bodyPr>
            <a:normAutofit lnSpcReduction="10000"/>
          </a:bodyPr>
          <a:lstStyle/>
          <a:p>
            <a:pPr algn="l" eaLnBrk="1" hangingPunct="1"/>
            <a:r>
              <a:rPr lang="en-US" altLang="en-US" sz="2800" b="1" dirty="0" smtClean="0">
                <a:solidFill>
                  <a:schemeClr val="tx1"/>
                </a:solidFill>
              </a:rPr>
              <a:t> I. The constitution was written to protect citizens from government and the Bill of Rights’ intent was to protect those charged by the police by increasing the difficulty of prosecution.</a:t>
            </a:r>
          </a:p>
          <a:p>
            <a:pPr algn="l" eaLnBrk="1" hangingPunct="1"/>
            <a:r>
              <a:rPr lang="en-US" altLang="en-US" sz="2800" b="1" dirty="0" smtClean="0">
                <a:solidFill>
                  <a:schemeClr val="tx1"/>
                </a:solidFill>
              </a:rPr>
              <a:t>II.  In criminal law, the accused is shielded with a presumption of innocence and the police have the burden of proving the issues.</a:t>
            </a:r>
          </a:p>
          <a:p>
            <a:pPr algn="l" eaLnBrk="1" hangingPunct="1"/>
            <a:r>
              <a:rPr lang="en-US" altLang="en-US" sz="2800" b="1" dirty="0" smtClean="0">
                <a:solidFill>
                  <a:schemeClr val="tx1"/>
                </a:solidFill>
              </a:rPr>
              <a:t>III.  The court record always defeats what really happened.</a:t>
            </a:r>
          </a:p>
          <a:p>
            <a:pPr algn="l" eaLnBrk="1" hangingPunct="1"/>
            <a:r>
              <a:rPr lang="en-US" altLang="en-US" sz="2800" b="1" dirty="0" smtClean="0">
                <a:solidFill>
                  <a:schemeClr val="tx1"/>
                </a:solidFill>
              </a:rPr>
              <a:t>IV.  Law is always decided on a case by case basis.  </a:t>
            </a:r>
          </a:p>
          <a:p>
            <a:pPr algn="l" eaLnBrk="1" hangingPunct="1"/>
            <a:r>
              <a:rPr lang="en-US" altLang="en-US" sz="2800" b="1" dirty="0" smtClean="0">
                <a:solidFill>
                  <a:schemeClr val="tx1"/>
                </a:solidFill>
              </a:rPr>
              <a:t>V.  Bad facts make bad law.</a:t>
            </a:r>
          </a:p>
          <a:p>
            <a:pPr algn="l" eaLnBrk="1" hangingPunct="1"/>
            <a:r>
              <a:rPr lang="en-US" altLang="en-US" sz="2800" b="1" dirty="0" smtClean="0">
                <a:solidFill>
                  <a:schemeClr val="tx1"/>
                </a:solidFill>
              </a:rPr>
              <a:t>VI.  Good cases are made when you intentionally and deliberately strive and work hard to make them.</a:t>
            </a:r>
          </a:p>
          <a:p>
            <a:pPr algn="l" eaLnBrk="1" hangingPunct="1"/>
            <a:r>
              <a:rPr lang="en-US" altLang="en-US" sz="2800" b="1" dirty="0" smtClean="0">
                <a:solidFill>
                  <a:schemeClr val="tx1"/>
                </a:solidFill>
              </a:rPr>
              <a:t>VII.  The law is not logical.</a:t>
            </a:r>
          </a:p>
        </p:txBody>
      </p:sp>
    </p:spTree>
    <p:extLst>
      <p:ext uri="{BB962C8B-B14F-4D97-AF65-F5344CB8AC3E}">
        <p14:creationId xmlns:p14="http://schemas.microsoft.com/office/powerpoint/2010/main" val="478810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762000"/>
            <a:ext cx="8229600" cy="5364163"/>
          </a:xfrm>
        </p:spPr>
        <p:txBody>
          <a:bodyPr/>
          <a:lstStyle/>
          <a:p>
            <a:pPr marL="609600" indent="-609600" eaLnBrk="1" hangingPunct="1">
              <a:buFontTx/>
              <a:buNone/>
            </a:pPr>
            <a:r>
              <a:rPr lang="en-US" altLang="en-US" b="1" i="1" dirty="0" smtClean="0"/>
              <a:t>Evidence seized in violation of constitution shall be judicially excluded.</a:t>
            </a:r>
          </a:p>
          <a:p>
            <a:pPr marL="609600" indent="-609600" eaLnBrk="1" hangingPunct="1">
              <a:buFontTx/>
              <a:buNone/>
            </a:pPr>
            <a:endParaRPr lang="en-US" altLang="en-US" dirty="0" smtClean="0"/>
          </a:p>
          <a:p>
            <a:pPr marL="609600" indent="-609600" eaLnBrk="1" hangingPunct="1">
              <a:buFontTx/>
              <a:buNone/>
            </a:pPr>
            <a:r>
              <a:rPr lang="en-US" altLang="en-US" b="1" dirty="0" smtClean="0"/>
              <a:t>The rationale for the exclusionary rule:</a:t>
            </a:r>
          </a:p>
          <a:p>
            <a:pPr marL="609600" indent="-609600" eaLnBrk="1" hangingPunct="1">
              <a:buFontTx/>
              <a:buAutoNum type="arabicParenR"/>
            </a:pPr>
            <a:r>
              <a:rPr lang="en-US" altLang="en-US" b="1" dirty="0" smtClean="0"/>
              <a:t>The “imperative of judicial integrity” requires the exclusion of tainted evidence, and</a:t>
            </a:r>
          </a:p>
          <a:p>
            <a:pPr marL="609600" indent="-609600" eaLnBrk="1" hangingPunct="1">
              <a:buFontTx/>
              <a:buAutoNum type="arabicParenR"/>
            </a:pPr>
            <a:r>
              <a:rPr lang="en-US" altLang="en-US" b="1" dirty="0" smtClean="0"/>
              <a:t>The exclusion of illegally seized evidence will deter unlawful police conduct.</a:t>
            </a:r>
          </a:p>
        </p:txBody>
      </p:sp>
    </p:spTree>
    <p:extLst>
      <p:ext uri="{BB962C8B-B14F-4D97-AF65-F5344CB8AC3E}">
        <p14:creationId xmlns:p14="http://schemas.microsoft.com/office/powerpoint/2010/main" val="18967221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533400"/>
            <a:ext cx="8229600" cy="5592763"/>
          </a:xfrm>
        </p:spPr>
        <p:txBody>
          <a:bodyPr>
            <a:normAutofit fontScale="92500" lnSpcReduction="10000"/>
          </a:bodyPr>
          <a:lstStyle/>
          <a:p>
            <a:pPr eaLnBrk="1" hangingPunct="1">
              <a:buFontTx/>
              <a:buNone/>
            </a:pPr>
            <a:r>
              <a:rPr lang="en-US" altLang="en-US" sz="2800" b="1" i="1" dirty="0" smtClean="0"/>
              <a:t>Central to one’s understanding of these issues is the reasoning behind the determination of an expectation of privacy</a:t>
            </a:r>
          </a:p>
          <a:p>
            <a:pPr eaLnBrk="1" hangingPunct="1">
              <a:buFontTx/>
              <a:buNone/>
            </a:pPr>
            <a:endParaRPr lang="en-US" altLang="en-US" sz="2800" dirty="0" smtClean="0"/>
          </a:p>
          <a:p>
            <a:pPr eaLnBrk="1" hangingPunct="1">
              <a:buFontTx/>
              <a:buNone/>
            </a:pPr>
            <a:r>
              <a:rPr lang="en-US" altLang="en-US" sz="2800" b="1" i="1" dirty="0" smtClean="0"/>
              <a:t>The guidance given to us through this Supreme Court case rests on two questions.</a:t>
            </a:r>
          </a:p>
          <a:p>
            <a:pPr eaLnBrk="1" hangingPunct="1">
              <a:buFontTx/>
              <a:buNone/>
            </a:pPr>
            <a:endParaRPr lang="en-US" altLang="en-US" sz="2800" b="1" i="1" dirty="0" smtClean="0"/>
          </a:p>
          <a:p>
            <a:pPr eaLnBrk="1" hangingPunct="1">
              <a:buFontTx/>
              <a:buNone/>
            </a:pPr>
            <a:r>
              <a:rPr lang="en-US" altLang="en-US" sz="3600" b="1" dirty="0" smtClean="0"/>
              <a:t>First, that a person has exhibited an actual (subjective) expectation of privacy and second, that the expectation be one “that society is prepared to recognize as reasonable.”</a:t>
            </a:r>
          </a:p>
        </p:txBody>
      </p:sp>
    </p:spTree>
    <p:extLst>
      <p:ext uri="{BB962C8B-B14F-4D97-AF65-F5344CB8AC3E}">
        <p14:creationId xmlns:p14="http://schemas.microsoft.com/office/powerpoint/2010/main" val="15991651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381000"/>
            <a:ext cx="8229600" cy="6172200"/>
          </a:xfrm>
        </p:spPr>
        <p:txBody>
          <a:bodyPr>
            <a:normAutofit fontScale="92500" lnSpcReduction="10000"/>
          </a:bodyPr>
          <a:lstStyle/>
          <a:p>
            <a:pPr eaLnBrk="1" hangingPunct="1">
              <a:lnSpc>
                <a:spcPct val="80000"/>
              </a:lnSpc>
              <a:buFontTx/>
              <a:buNone/>
            </a:pPr>
            <a:r>
              <a:rPr lang="en-US" altLang="en-US" sz="2800" i="1" dirty="0" smtClean="0"/>
              <a:t>At the very heart of search and seizure law is the definitions of the two words.  Please examine their meanings closely.  Such analysis and study will clear a pathway for understanding the rationale behind our courts’ decisions.</a:t>
            </a:r>
          </a:p>
          <a:p>
            <a:pPr eaLnBrk="1" hangingPunct="1">
              <a:lnSpc>
                <a:spcPct val="80000"/>
              </a:lnSpc>
              <a:buFontTx/>
              <a:buNone/>
            </a:pPr>
            <a:endParaRPr lang="en-US" altLang="en-US" sz="2800" i="1" dirty="0" smtClean="0"/>
          </a:p>
          <a:p>
            <a:pPr eaLnBrk="1" hangingPunct="1">
              <a:lnSpc>
                <a:spcPct val="80000"/>
              </a:lnSpc>
              <a:buFontTx/>
              <a:buNone/>
            </a:pPr>
            <a:r>
              <a:rPr lang="en-US" altLang="en-US" sz="2800" b="1" u="sng" dirty="0" smtClean="0"/>
              <a:t>The Definitions</a:t>
            </a:r>
          </a:p>
          <a:p>
            <a:pPr eaLnBrk="1" hangingPunct="1">
              <a:lnSpc>
                <a:spcPct val="80000"/>
              </a:lnSpc>
              <a:buFontTx/>
              <a:buNone/>
            </a:pPr>
            <a:r>
              <a:rPr lang="en-US" altLang="en-US" sz="3500" b="1" dirty="0" smtClean="0"/>
              <a:t>Seizure:  </a:t>
            </a:r>
            <a:r>
              <a:rPr lang="en-US" altLang="en-US" sz="2800" b="1" dirty="0" smtClean="0"/>
              <a:t>	</a:t>
            </a:r>
            <a:r>
              <a:rPr lang="en-US" altLang="en-US" b="1" dirty="0" smtClean="0"/>
              <a:t>Brief detention, limited intrusion,    </a:t>
            </a:r>
          </a:p>
          <a:p>
            <a:pPr eaLnBrk="1" hangingPunct="1">
              <a:lnSpc>
                <a:spcPct val="80000"/>
              </a:lnSpc>
              <a:buFontTx/>
              <a:buNone/>
            </a:pPr>
            <a:r>
              <a:rPr lang="en-US" altLang="en-US" b="1" dirty="0"/>
              <a:t> </a:t>
            </a:r>
            <a:r>
              <a:rPr lang="en-US" altLang="en-US" b="1" dirty="0" smtClean="0"/>
              <a:t>                   blocking, take possession of, maintain </a:t>
            </a:r>
          </a:p>
          <a:p>
            <a:pPr eaLnBrk="1" hangingPunct="1">
              <a:lnSpc>
                <a:spcPct val="80000"/>
              </a:lnSpc>
              <a:buFontTx/>
              <a:buNone/>
            </a:pPr>
            <a:r>
              <a:rPr lang="en-US" altLang="en-US" b="1" dirty="0"/>
              <a:t> </a:t>
            </a:r>
            <a:r>
              <a:rPr lang="en-US" altLang="en-US" b="1" dirty="0" smtClean="0"/>
              <a:t>                   the status quo, an interference, </a:t>
            </a:r>
          </a:p>
          <a:p>
            <a:pPr eaLnBrk="1" hangingPunct="1">
              <a:lnSpc>
                <a:spcPct val="80000"/>
              </a:lnSpc>
              <a:buFontTx/>
              <a:buNone/>
            </a:pPr>
            <a:r>
              <a:rPr lang="en-US" altLang="en-US" b="1" dirty="0"/>
              <a:t> </a:t>
            </a:r>
            <a:r>
              <a:rPr lang="en-US" altLang="en-US" b="1" dirty="0" smtClean="0"/>
              <a:t>                   momentary stop.</a:t>
            </a:r>
          </a:p>
          <a:p>
            <a:pPr eaLnBrk="1" hangingPunct="1">
              <a:lnSpc>
                <a:spcPct val="80000"/>
              </a:lnSpc>
              <a:buFontTx/>
              <a:buNone/>
            </a:pPr>
            <a:endParaRPr lang="en-US" altLang="en-US" b="1" dirty="0" smtClean="0"/>
          </a:p>
          <a:p>
            <a:pPr eaLnBrk="1" hangingPunct="1">
              <a:lnSpc>
                <a:spcPct val="80000"/>
              </a:lnSpc>
              <a:buFontTx/>
              <a:buNone/>
            </a:pPr>
            <a:r>
              <a:rPr lang="en-US" altLang="en-US" sz="3500" b="1" dirty="0" smtClean="0"/>
              <a:t>Search:  </a:t>
            </a:r>
            <a:r>
              <a:rPr lang="en-US" altLang="en-US" sz="2800" b="1" dirty="0" smtClean="0"/>
              <a:t>	</a:t>
            </a:r>
            <a:r>
              <a:rPr lang="en-US" altLang="en-US" sz="3500" b="1" dirty="0" smtClean="0"/>
              <a:t>A matter of invasion and quest, 			intrusive, exploratory, look into, pry 	</a:t>
            </a:r>
            <a:r>
              <a:rPr lang="en-US" altLang="en-US" sz="3500" b="1" dirty="0"/>
              <a:t> </a:t>
            </a:r>
            <a:r>
              <a:rPr lang="en-US" altLang="en-US" sz="3500" b="1" dirty="0" smtClean="0"/>
              <a:t>         into, probe, examine carefully, seek  </a:t>
            </a:r>
          </a:p>
          <a:p>
            <a:pPr eaLnBrk="1" hangingPunct="1">
              <a:lnSpc>
                <a:spcPct val="80000"/>
              </a:lnSpc>
              <a:buFontTx/>
              <a:buNone/>
            </a:pPr>
            <a:r>
              <a:rPr lang="en-US" altLang="en-US" sz="3500" b="1" dirty="0"/>
              <a:t> </a:t>
            </a:r>
            <a:r>
              <a:rPr lang="en-US" altLang="en-US" sz="3500" b="1" dirty="0" smtClean="0"/>
              <a:t>                   out, to violate space.</a:t>
            </a:r>
          </a:p>
        </p:txBody>
      </p:sp>
    </p:spTree>
    <p:extLst>
      <p:ext uri="{BB962C8B-B14F-4D97-AF65-F5344CB8AC3E}">
        <p14:creationId xmlns:p14="http://schemas.microsoft.com/office/powerpoint/2010/main" val="10417862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304800"/>
            <a:ext cx="8229600" cy="6248400"/>
          </a:xfrm>
        </p:spPr>
        <p:txBody>
          <a:bodyPr/>
          <a:lstStyle/>
          <a:p>
            <a:pPr eaLnBrk="1" hangingPunct="1">
              <a:lnSpc>
                <a:spcPct val="80000"/>
              </a:lnSpc>
              <a:buFontTx/>
              <a:buNone/>
            </a:pPr>
            <a:r>
              <a:rPr lang="en-US" altLang="en-US" sz="2800" b="1" i="1" dirty="0" smtClean="0"/>
              <a:t>Based upon the above definitions, one could easily draw the conclusion that a search is far more intrusive than a seizure.  Therefore, is it not reasonable to conclude searches would require far more facts, cause, weightiness and influence than a seizure?</a:t>
            </a:r>
          </a:p>
          <a:p>
            <a:pPr eaLnBrk="1" hangingPunct="1">
              <a:lnSpc>
                <a:spcPct val="80000"/>
              </a:lnSpc>
              <a:buFontTx/>
              <a:buNone/>
            </a:pPr>
            <a:endParaRPr lang="en-US" altLang="en-US" sz="2800" b="1" i="1" dirty="0" smtClean="0"/>
          </a:p>
          <a:p>
            <a:pPr eaLnBrk="1" hangingPunct="1">
              <a:lnSpc>
                <a:spcPct val="80000"/>
              </a:lnSpc>
              <a:buFontTx/>
              <a:buNone/>
            </a:pPr>
            <a:r>
              <a:rPr lang="en-US" altLang="en-US" sz="2800" b="1" i="1" dirty="0" smtClean="0"/>
              <a:t>This is why we must separate seizures and searches.</a:t>
            </a:r>
          </a:p>
          <a:p>
            <a:pPr eaLnBrk="1" hangingPunct="1">
              <a:lnSpc>
                <a:spcPct val="80000"/>
              </a:lnSpc>
              <a:buFontTx/>
              <a:buNone/>
            </a:pPr>
            <a:endParaRPr lang="en-US" altLang="en-US" sz="2800" b="1" i="1" dirty="0" smtClean="0"/>
          </a:p>
          <a:p>
            <a:pPr eaLnBrk="1" hangingPunct="1">
              <a:lnSpc>
                <a:spcPct val="80000"/>
              </a:lnSpc>
              <a:buFontTx/>
              <a:buNone/>
            </a:pPr>
            <a:r>
              <a:rPr lang="en-US" altLang="en-US" sz="2800" b="1" i="1" dirty="0" smtClean="0"/>
              <a:t>Seizures require the lesser standard of articulable and reasonable suspicion while searches demand the greater standard of probable cause.  By analogy, arrests demand probable cause-temporary detentions can be based on articulable and reasonable suspicion. </a:t>
            </a:r>
          </a:p>
        </p:txBody>
      </p:sp>
    </p:spTree>
    <p:extLst>
      <p:ext uri="{BB962C8B-B14F-4D97-AF65-F5344CB8AC3E}">
        <p14:creationId xmlns:p14="http://schemas.microsoft.com/office/powerpoint/2010/main" val="13603554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990600"/>
            <a:ext cx="8229600" cy="4525963"/>
          </a:xfrm>
        </p:spPr>
        <p:txBody>
          <a:bodyPr/>
          <a:lstStyle/>
          <a:p>
            <a:pPr marL="609600" indent="-609600" algn="ctr" eaLnBrk="1" hangingPunct="1">
              <a:lnSpc>
                <a:spcPct val="90000"/>
              </a:lnSpc>
              <a:buFontTx/>
              <a:buNone/>
            </a:pPr>
            <a:r>
              <a:rPr lang="en-US" altLang="en-US" b="1" u="sng" dirty="0" smtClean="0"/>
              <a:t>Three tiers of police/citizen encounters</a:t>
            </a:r>
          </a:p>
          <a:p>
            <a:pPr marL="609600" indent="-609600" eaLnBrk="1" hangingPunct="1">
              <a:lnSpc>
                <a:spcPct val="90000"/>
              </a:lnSpc>
              <a:buFontTx/>
              <a:buNone/>
            </a:pPr>
            <a:endParaRPr lang="en-US" altLang="en-US" u="sng" dirty="0" smtClean="0"/>
          </a:p>
          <a:p>
            <a:pPr marL="609600" indent="-609600" eaLnBrk="1" hangingPunct="1">
              <a:lnSpc>
                <a:spcPct val="90000"/>
              </a:lnSpc>
              <a:buFontTx/>
              <a:buNone/>
            </a:pPr>
            <a:r>
              <a:rPr lang="en-US" altLang="en-US" b="1" dirty="0" smtClean="0"/>
              <a:t>There are three tiers, levels, categories or echelons of police/citizen encounters. </a:t>
            </a:r>
          </a:p>
          <a:p>
            <a:pPr marL="609600" indent="-609600" eaLnBrk="1" hangingPunct="1">
              <a:lnSpc>
                <a:spcPct val="90000"/>
              </a:lnSpc>
              <a:buFontTx/>
              <a:buNone/>
            </a:pPr>
            <a:endParaRPr lang="en-US" altLang="en-US" b="1" dirty="0" smtClean="0"/>
          </a:p>
          <a:p>
            <a:pPr marL="609600" indent="-609600" eaLnBrk="1" hangingPunct="1">
              <a:lnSpc>
                <a:spcPct val="90000"/>
              </a:lnSpc>
              <a:buFontTx/>
              <a:buNone/>
            </a:pPr>
            <a:r>
              <a:rPr lang="en-US" altLang="en-US" b="1" dirty="0" smtClean="0"/>
              <a:t> First, is voluntarily non-coercive questioning, second, is an investigative or investigatory detention, third and final, a custodial arrest.</a:t>
            </a:r>
          </a:p>
        </p:txBody>
      </p:sp>
    </p:spTree>
    <p:extLst>
      <p:ext uri="{BB962C8B-B14F-4D97-AF65-F5344CB8AC3E}">
        <p14:creationId xmlns:p14="http://schemas.microsoft.com/office/powerpoint/2010/main" val="3809095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a:xfrm>
            <a:off x="228600" y="-152400"/>
            <a:ext cx="8229600" cy="1143000"/>
          </a:xfrm>
        </p:spPr>
        <p:txBody>
          <a:bodyPr/>
          <a:lstStyle/>
          <a:p>
            <a:r>
              <a:rPr lang="en-US">
                <a:solidFill>
                  <a:schemeClr val="hlink"/>
                </a:solidFill>
              </a:rPr>
              <a:t>Case Study</a:t>
            </a:r>
          </a:p>
        </p:txBody>
      </p:sp>
      <p:pic>
        <p:nvPicPr>
          <p:cNvPr id="233477" name="Picture 5" descr="jonbenet_ramsey"/>
          <p:cNvPicPr>
            <a:picLocks noChangeAspect="1" noChangeArrowheads="1"/>
          </p:cNvPicPr>
          <p:nvPr/>
        </p:nvPicPr>
        <p:blipFill>
          <a:blip r:embed="rId2" cstate="print"/>
          <a:srcRect/>
          <a:stretch>
            <a:fillRect/>
          </a:stretch>
        </p:blipFill>
        <p:spPr bwMode="auto">
          <a:xfrm>
            <a:off x="703263" y="304800"/>
            <a:ext cx="1809750" cy="2438400"/>
          </a:xfrm>
          <a:prstGeom prst="rect">
            <a:avLst/>
          </a:prstGeom>
          <a:noFill/>
        </p:spPr>
      </p:pic>
      <p:pic>
        <p:nvPicPr>
          <p:cNvPr id="233479" name="Picture 7" descr="laci"/>
          <p:cNvPicPr>
            <a:picLocks noChangeAspect="1" noChangeArrowheads="1"/>
          </p:cNvPicPr>
          <p:nvPr/>
        </p:nvPicPr>
        <p:blipFill>
          <a:blip r:embed="rId3" cstate="print"/>
          <a:srcRect/>
          <a:stretch>
            <a:fillRect/>
          </a:stretch>
        </p:blipFill>
        <p:spPr bwMode="auto">
          <a:xfrm>
            <a:off x="6000750" y="381000"/>
            <a:ext cx="2686050" cy="2035175"/>
          </a:xfrm>
          <a:prstGeom prst="rect">
            <a:avLst/>
          </a:prstGeom>
          <a:noFill/>
        </p:spPr>
      </p:pic>
      <p:sp>
        <p:nvSpPr>
          <p:cNvPr id="233480" name="Text Box 8"/>
          <p:cNvSpPr txBox="1">
            <a:spLocks noChangeArrowheads="1"/>
          </p:cNvSpPr>
          <p:nvPr/>
        </p:nvSpPr>
        <p:spPr bwMode="auto">
          <a:xfrm>
            <a:off x="76200" y="2667000"/>
            <a:ext cx="3124200" cy="457200"/>
          </a:xfrm>
          <a:prstGeom prst="rect">
            <a:avLst/>
          </a:prstGeom>
          <a:noFill/>
          <a:ln w="9525">
            <a:noFill/>
            <a:miter lim="800000"/>
            <a:headEnd/>
            <a:tailEnd/>
          </a:ln>
          <a:effectLst/>
        </p:spPr>
        <p:txBody>
          <a:bodyPr>
            <a:spAutoFit/>
          </a:bodyPr>
          <a:lstStyle/>
          <a:p>
            <a:pPr algn="ctr">
              <a:spcBef>
                <a:spcPct val="50000"/>
              </a:spcBef>
            </a:pPr>
            <a:r>
              <a:rPr lang="en-US" sz="2400" b="1">
                <a:solidFill>
                  <a:schemeClr val="hlink"/>
                </a:solidFill>
              </a:rPr>
              <a:t>The Failure</a:t>
            </a:r>
          </a:p>
        </p:txBody>
      </p:sp>
      <p:sp>
        <p:nvSpPr>
          <p:cNvPr id="233481" name="Text Box 9"/>
          <p:cNvSpPr txBox="1">
            <a:spLocks noChangeArrowheads="1"/>
          </p:cNvSpPr>
          <p:nvPr/>
        </p:nvSpPr>
        <p:spPr bwMode="auto">
          <a:xfrm>
            <a:off x="5867400" y="2514600"/>
            <a:ext cx="3124200" cy="457200"/>
          </a:xfrm>
          <a:prstGeom prst="rect">
            <a:avLst/>
          </a:prstGeom>
          <a:noFill/>
          <a:ln w="9525">
            <a:noFill/>
            <a:miter lim="800000"/>
            <a:headEnd/>
            <a:tailEnd/>
          </a:ln>
          <a:effectLst/>
        </p:spPr>
        <p:txBody>
          <a:bodyPr>
            <a:spAutoFit/>
          </a:bodyPr>
          <a:lstStyle/>
          <a:p>
            <a:pPr algn="ctr">
              <a:spcBef>
                <a:spcPct val="50000"/>
              </a:spcBef>
            </a:pPr>
            <a:r>
              <a:rPr lang="en-US" sz="2400" b="1">
                <a:solidFill>
                  <a:schemeClr val="hlink"/>
                </a:solidFill>
              </a:rPr>
              <a:t>The Success</a:t>
            </a:r>
          </a:p>
        </p:txBody>
      </p:sp>
      <p:sp>
        <p:nvSpPr>
          <p:cNvPr id="233482" name="Text Box 10"/>
          <p:cNvSpPr txBox="1">
            <a:spLocks noChangeArrowheads="1"/>
          </p:cNvSpPr>
          <p:nvPr/>
        </p:nvSpPr>
        <p:spPr bwMode="auto">
          <a:xfrm>
            <a:off x="152400" y="3160713"/>
            <a:ext cx="4191000" cy="3093154"/>
          </a:xfrm>
          <a:prstGeom prst="rect">
            <a:avLst/>
          </a:prstGeom>
          <a:noFill/>
          <a:ln w="9525">
            <a:noFill/>
            <a:miter lim="800000"/>
            <a:headEnd/>
            <a:tailEnd/>
          </a:ln>
          <a:effectLst/>
        </p:spPr>
        <p:txBody>
          <a:bodyPr>
            <a:spAutoFit/>
          </a:bodyPr>
          <a:lstStyle/>
          <a:p>
            <a:pPr>
              <a:buFontTx/>
              <a:buChar char="•"/>
            </a:pPr>
            <a:r>
              <a:rPr lang="en-US" sz="2400" dirty="0"/>
              <a:t>Initial responders did not </a:t>
            </a:r>
            <a:br>
              <a:rPr lang="en-US" sz="2400" dirty="0"/>
            </a:br>
            <a:r>
              <a:rPr lang="en-US" sz="2400" dirty="0"/>
              <a:t>  recognize issues afoot.</a:t>
            </a:r>
          </a:p>
          <a:p>
            <a:pPr>
              <a:buFontTx/>
              <a:buChar char="•"/>
            </a:pPr>
            <a:r>
              <a:rPr lang="en-US" sz="2400" dirty="0"/>
              <a:t>Proper investigative </a:t>
            </a:r>
            <a:br>
              <a:rPr lang="en-US" sz="2400" dirty="0"/>
            </a:br>
            <a:r>
              <a:rPr lang="en-US" sz="2400" dirty="0"/>
              <a:t> measures not taken.</a:t>
            </a:r>
          </a:p>
          <a:p>
            <a:pPr>
              <a:buFontTx/>
              <a:buChar char="•"/>
            </a:pPr>
            <a:r>
              <a:rPr lang="en-US" sz="2400" dirty="0"/>
              <a:t>Resources too little too late.</a:t>
            </a:r>
          </a:p>
          <a:p>
            <a:pPr>
              <a:buFontTx/>
              <a:buChar char="•"/>
            </a:pPr>
            <a:r>
              <a:rPr lang="en-US" sz="2400" dirty="0"/>
              <a:t>Absolute failure in case </a:t>
            </a:r>
            <a:br>
              <a:rPr lang="en-US" sz="2400" dirty="0"/>
            </a:br>
            <a:r>
              <a:rPr lang="en-US" sz="2400" dirty="0"/>
              <a:t> management, stakeholders, </a:t>
            </a:r>
            <a:br>
              <a:rPr lang="en-US" sz="2400" dirty="0"/>
            </a:br>
            <a:r>
              <a:rPr lang="en-US" sz="2400" dirty="0"/>
              <a:t> and media management</a:t>
            </a:r>
            <a:r>
              <a:rPr lang="en-US" sz="2700" dirty="0"/>
              <a:t>.</a:t>
            </a:r>
          </a:p>
        </p:txBody>
      </p:sp>
      <p:sp>
        <p:nvSpPr>
          <p:cNvPr id="233483" name="Text Box 11"/>
          <p:cNvSpPr txBox="1">
            <a:spLocks noChangeArrowheads="1"/>
          </p:cNvSpPr>
          <p:nvPr/>
        </p:nvSpPr>
        <p:spPr bwMode="auto">
          <a:xfrm>
            <a:off x="2909887" y="1328737"/>
            <a:ext cx="2743200" cy="1552575"/>
          </a:xfrm>
          <a:prstGeom prst="rect">
            <a:avLst/>
          </a:prstGeom>
          <a:noFill/>
          <a:ln w="9525">
            <a:noFill/>
            <a:miter lim="800000"/>
            <a:headEnd/>
            <a:tailEnd/>
          </a:ln>
          <a:effectLst/>
        </p:spPr>
        <p:txBody>
          <a:bodyPr>
            <a:spAutoFit/>
          </a:bodyPr>
          <a:lstStyle/>
          <a:p>
            <a:pPr algn="ctr">
              <a:spcBef>
                <a:spcPct val="50000"/>
              </a:spcBef>
            </a:pPr>
            <a:r>
              <a:rPr lang="en-US" sz="2400" dirty="0"/>
              <a:t>Both cases happened during the Christmas holidays with affluent families.</a:t>
            </a:r>
          </a:p>
        </p:txBody>
      </p:sp>
      <p:sp>
        <p:nvSpPr>
          <p:cNvPr id="233484" name="Text Box 12"/>
          <p:cNvSpPr txBox="1">
            <a:spLocks noChangeArrowheads="1"/>
          </p:cNvSpPr>
          <p:nvPr/>
        </p:nvSpPr>
        <p:spPr bwMode="auto">
          <a:xfrm>
            <a:off x="4876800" y="3124200"/>
            <a:ext cx="4191000" cy="3046988"/>
          </a:xfrm>
          <a:prstGeom prst="rect">
            <a:avLst/>
          </a:prstGeom>
          <a:noFill/>
          <a:ln w="9525">
            <a:noFill/>
            <a:miter lim="800000"/>
            <a:headEnd/>
            <a:tailEnd/>
          </a:ln>
          <a:effectLst/>
        </p:spPr>
        <p:txBody>
          <a:bodyPr>
            <a:spAutoFit/>
          </a:bodyPr>
          <a:lstStyle/>
          <a:p>
            <a:pPr>
              <a:buFontTx/>
              <a:buChar char="•"/>
            </a:pPr>
            <a:r>
              <a:rPr lang="en-US" sz="2400" dirty="0"/>
              <a:t>Initial responders recognized </a:t>
            </a:r>
            <a:br>
              <a:rPr lang="en-US" sz="2400" dirty="0"/>
            </a:br>
            <a:r>
              <a:rPr lang="en-US" sz="2400" dirty="0"/>
              <a:t>  issues afoot.</a:t>
            </a:r>
          </a:p>
          <a:p>
            <a:pPr>
              <a:buFontTx/>
              <a:buChar char="•"/>
            </a:pPr>
            <a:r>
              <a:rPr lang="en-US" sz="2400" dirty="0"/>
              <a:t>Proper investigative </a:t>
            </a:r>
            <a:br>
              <a:rPr lang="en-US" sz="2400" dirty="0"/>
            </a:br>
            <a:r>
              <a:rPr lang="en-US" sz="2400" dirty="0"/>
              <a:t>  measures taken and </a:t>
            </a:r>
            <a:br>
              <a:rPr lang="en-US" sz="2400" dirty="0"/>
            </a:br>
            <a:r>
              <a:rPr lang="en-US" sz="2400" dirty="0"/>
              <a:t>  followed upon.</a:t>
            </a:r>
          </a:p>
          <a:p>
            <a:pPr>
              <a:buFontTx/>
              <a:buChar char="•"/>
            </a:pPr>
            <a:r>
              <a:rPr lang="en-US" sz="2400" dirty="0"/>
              <a:t>Resources dedicated.</a:t>
            </a:r>
          </a:p>
          <a:p>
            <a:pPr>
              <a:buFontTx/>
              <a:buChar char="•"/>
            </a:pPr>
            <a:r>
              <a:rPr lang="en-US" sz="2400" dirty="0"/>
              <a:t>Exemplary </a:t>
            </a:r>
            <a:r>
              <a:rPr lang="en-US" sz="2400" dirty="0" smtClean="0"/>
              <a:t>case, stakeholder</a:t>
            </a:r>
            <a:r>
              <a:rPr lang="en-US" sz="2400" dirty="0"/>
              <a:t>, </a:t>
            </a:r>
            <a:r>
              <a:rPr lang="en-US" sz="2400" dirty="0" smtClean="0"/>
              <a:t>and </a:t>
            </a:r>
            <a:r>
              <a:rPr lang="en-US" sz="2400" dirty="0"/>
              <a:t>media management.</a:t>
            </a:r>
          </a:p>
        </p:txBody>
      </p:sp>
      <p:sp>
        <p:nvSpPr>
          <p:cNvPr id="233485" name="Line 13"/>
          <p:cNvSpPr>
            <a:spLocks noChangeShapeType="1"/>
          </p:cNvSpPr>
          <p:nvPr/>
        </p:nvSpPr>
        <p:spPr bwMode="auto">
          <a:xfrm>
            <a:off x="4281487" y="3067050"/>
            <a:ext cx="0" cy="3886200"/>
          </a:xfrm>
          <a:prstGeom prst="line">
            <a:avLst/>
          </a:prstGeom>
          <a:noFill/>
          <a:ln w="28575">
            <a:solidFill>
              <a:schemeClr val="hlink"/>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algn="l" eaLnBrk="1" hangingPunct="1"/>
            <a:endParaRPr lang="en-US" sz="2400" dirty="0" smtClean="0">
              <a:solidFill>
                <a:srgbClr val="000000"/>
              </a:solidFill>
            </a:endParaRPr>
          </a:p>
        </p:txBody>
      </p:sp>
      <p:sp>
        <p:nvSpPr>
          <p:cNvPr id="200707" name="Rectangle 3"/>
          <p:cNvSpPr>
            <a:spLocks noGrp="1" noChangeArrowheads="1"/>
          </p:cNvSpPr>
          <p:nvPr>
            <p:ph idx="1"/>
          </p:nvPr>
        </p:nvSpPr>
        <p:spPr>
          <a:xfrm>
            <a:off x="0" y="0"/>
            <a:ext cx="8686800" cy="6629400"/>
          </a:xfrm>
        </p:spPr>
        <p:txBody>
          <a:bodyPr>
            <a:noAutofit/>
          </a:bodyPr>
          <a:lstStyle/>
          <a:p>
            <a:pPr eaLnBrk="1" hangingPunct="1">
              <a:lnSpc>
                <a:spcPct val="80000"/>
              </a:lnSpc>
              <a:buFontTx/>
              <a:buNone/>
            </a:pPr>
            <a:r>
              <a:rPr lang="en-US" sz="2800" dirty="0" smtClean="0"/>
              <a:t>    </a:t>
            </a:r>
            <a:r>
              <a:rPr lang="en-US" sz="3600" dirty="0" smtClean="0"/>
              <a:t>Supreme Court holdings sculpt out, at least theoretically,  three tiers of police‑citizen encounters: (1) communication between police and citizens involving no coercion or detention and therefore without the compass of the Fourth Amendment, (2) brief 'seizures' that must be supported by reasonable suspicion, and (3) full‑scale arrests that must be supported by probable cause. Under the first tier, a police officer may approach an individual and ask a few questions without triggering Fourth Amendment scrutiny. The second tier occurs when the officer actually conducts a brief investigative Terry stop of the citizen. </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70</a:t>
            </a:fld>
            <a:endParaRPr lang="en-US" smtClean="0"/>
          </a:p>
        </p:txBody>
      </p:sp>
    </p:spTree>
    <p:extLst>
      <p:ext uri="{BB962C8B-B14F-4D97-AF65-F5344CB8AC3E}">
        <p14:creationId xmlns:p14="http://schemas.microsoft.com/office/powerpoint/2010/main" val="699758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algn="l" eaLnBrk="1" hangingPunct="1"/>
            <a:endParaRPr lang="en-US" sz="2400" dirty="0" smtClean="0">
              <a:solidFill>
                <a:srgbClr val="000000"/>
              </a:solidFill>
            </a:endParaRPr>
          </a:p>
        </p:txBody>
      </p:sp>
      <p:sp>
        <p:nvSpPr>
          <p:cNvPr id="200707" name="Rectangle 3"/>
          <p:cNvSpPr>
            <a:spLocks noGrp="1" noChangeArrowheads="1"/>
          </p:cNvSpPr>
          <p:nvPr>
            <p:ph idx="1"/>
          </p:nvPr>
        </p:nvSpPr>
        <p:spPr>
          <a:xfrm>
            <a:off x="0" y="0"/>
            <a:ext cx="8686800" cy="6629400"/>
          </a:xfrm>
        </p:spPr>
        <p:txBody>
          <a:bodyPr>
            <a:noAutofit/>
          </a:bodyPr>
          <a:lstStyle/>
          <a:p>
            <a:pPr>
              <a:lnSpc>
                <a:spcPct val="80000"/>
              </a:lnSpc>
              <a:buNone/>
            </a:pPr>
            <a:r>
              <a:rPr lang="en-US" sz="4000" dirty="0" smtClean="0"/>
              <a:t>    In </a:t>
            </a:r>
            <a:r>
              <a:rPr lang="en-US" sz="4000" dirty="0"/>
              <a:t>this level, </a:t>
            </a:r>
            <a:r>
              <a:rPr lang="en-US" sz="4000" dirty="0" smtClean="0"/>
              <a:t>Tier 2, a </a:t>
            </a:r>
            <a:r>
              <a:rPr lang="en-US" sz="4000" dirty="0"/>
              <a:t>police officer, even in the absence of probable cause, may stop persons and detain them briefly, when the officer has a particularized and objective basis for suspecting the persons are involved in criminal activity. The third tier is an actual or de facto arrest which requires probable cause and involves restraint of one's liberty. ..Lewis v. State, 233 Ga. App. 560, 560 (504 S.E.2d 732) (1998). </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71</a:t>
            </a:fld>
            <a:endParaRPr lang="en-US" smtClean="0"/>
          </a:p>
        </p:txBody>
      </p:sp>
    </p:spTree>
    <p:extLst>
      <p:ext uri="{BB962C8B-B14F-4D97-AF65-F5344CB8AC3E}">
        <p14:creationId xmlns:p14="http://schemas.microsoft.com/office/powerpoint/2010/main" val="175493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200" y="76200"/>
            <a:ext cx="8439355" cy="1534075"/>
          </a:xfrm>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a:xfrm>
            <a:off x="228600" y="1143001"/>
            <a:ext cx="8839200" cy="5562600"/>
          </a:xfrm>
        </p:spPr>
        <p:txBody>
          <a:bodyPr>
            <a:normAutofit/>
          </a:bodyPr>
          <a:lstStyle/>
          <a:p>
            <a:r>
              <a:rPr lang="en-US" sz="2800" dirty="0"/>
              <a:t>When a driver brings his vehicle to a stop as a result </a:t>
            </a:r>
            <a:r>
              <a:rPr lang="en-US" sz="2800" dirty="0" smtClean="0"/>
              <a:t>of a </a:t>
            </a:r>
            <a:r>
              <a:rPr lang="en-US" sz="2800" dirty="0"/>
              <a:t>request or show of authority by a law enforcement officer, the </a:t>
            </a:r>
            <a:r>
              <a:rPr lang="en-US" sz="2800" dirty="0" smtClean="0"/>
              <a:t>officer effectively </a:t>
            </a:r>
            <a:r>
              <a:rPr lang="en-US" sz="2800" dirty="0"/>
              <a:t>seizes the vehicle and “‘everyone in the vehicle,’ the driver and </a:t>
            </a:r>
            <a:r>
              <a:rPr lang="en-US" sz="2800" dirty="0" smtClean="0"/>
              <a:t>all </a:t>
            </a:r>
            <a:r>
              <a:rPr lang="fr-FR" sz="2800" dirty="0" err="1" smtClean="0"/>
              <a:t>passengers</a:t>
            </a:r>
            <a:r>
              <a:rPr lang="fr-FR" sz="2800" dirty="0"/>
              <a:t>.” Arizona v. Johnson, 555 U.S. 323, 327 (129 </a:t>
            </a:r>
            <a:r>
              <a:rPr lang="fr-FR" sz="2800" dirty="0" err="1"/>
              <a:t>SCt</a:t>
            </a:r>
            <a:r>
              <a:rPr lang="fr-FR" sz="2800" dirty="0"/>
              <a:t> 781, 172 </a:t>
            </a:r>
            <a:r>
              <a:rPr lang="fr-FR" sz="2800" dirty="0" smtClean="0"/>
              <a:t>LE2d </a:t>
            </a:r>
            <a:r>
              <a:rPr lang="en-US" sz="2800" dirty="0" smtClean="0"/>
              <a:t>694</a:t>
            </a:r>
            <a:r>
              <a:rPr lang="en-US" sz="2800" dirty="0"/>
              <a:t>) (2009</a:t>
            </a:r>
            <a:r>
              <a:rPr lang="en-US" sz="2800" dirty="0" smtClean="0"/>
              <a:t>). </a:t>
            </a:r>
            <a:r>
              <a:rPr lang="en-US" sz="2800" dirty="0"/>
              <a:t>Such a seizure ordinarily is unreasonable, </a:t>
            </a:r>
            <a:r>
              <a:rPr lang="en-US" sz="2800" dirty="0" smtClean="0"/>
              <a:t>and hence </a:t>
            </a:r>
            <a:r>
              <a:rPr lang="en-US" sz="2800" dirty="0"/>
              <a:t>unconstitutional, absent individualized suspicion.</a:t>
            </a:r>
            <a:endParaRPr lang="en-US" sz="2800" dirty="0" smtClean="0"/>
          </a:p>
          <a:p>
            <a:r>
              <a:rPr lang="en-US" sz="2800" dirty="0" smtClean="0"/>
              <a:t>Then, there are those times when the police and citizens have contact that falls outside the realm of Tier 1, 2 or 3.  </a:t>
            </a:r>
            <a:endParaRPr lang="en-US" sz="2800"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72</a:t>
            </a:fld>
            <a:endParaRPr lang="en-US" smtClean="0"/>
          </a:p>
        </p:txBody>
      </p:sp>
    </p:spTree>
    <p:extLst>
      <p:ext uri="{BB962C8B-B14F-4D97-AF65-F5344CB8AC3E}">
        <p14:creationId xmlns:p14="http://schemas.microsoft.com/office/powerpoint/2010/main" val="8463127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p:txBody>
          <a:bodyPr>
            <a:normAutofit/>
          </a:bodyPr>
          <a:lstStyle/>
          <a:p>
            <a:r>
              <a:rPr lang="en-US" dirty="0"/>
              <a:t>The United States Supreme Court has recognized, however, a </a:t>
            </a:r>
            <a:r>
              <a:rPr lang="en-US" dirty="0" smtClean="0"/>
              <a:t>narrow exception </a:t>
            </a:r>
            <a:r>
              <a:rPr lang="en-US" dirty="0"/>
              <a:t>to the individualized suspicion requirement for vehicle stops </a:t>
            </a:r>
            <a:r>
              <a:rPr lang="en-US" dirty="0" smtClean="0"/>
              <a:t>made pursuant </a:t>
            </a:r>
            <a:r>
              <a:rPr lang="en-US" dirty="0"/>
              <a:t>to a “plan embodying explicit, neutral limitations on the conduct </a:t>
            </a:r>
            <a:r>
              <a:rPr lang="en-US" dirty="0" smtClean="0"/>
              <a:t>of individual </a:t>
            </a:r>
            <a:r>
              <a:rPr lang="en-US" dirty="0"/>
              <a:t>officers</a:t>
            </a:r>
            <a:r>
              <a:rPr lang="en-US" dirty="0" smtClean="0"/>
              <a:t>.” </a:t>
            </a:r>
            <a:r>
              <a:rPr lang="en-US" dirty="0"/>
              <a:t>Brown v. Texas, 443 U.S. 47, 51 (99 </a:t>
            </a:r>
            <a:r>
              <a:rPr lang="en-US" dirty="0" err="1"/>
              <a:t>SCt</a:t>
            </a:r>
            <a:r>
              <a:rPr lang="en-US" dirty="0"/>
              <a:t> 2637, 61 </a:t>
            </a:r>
            <a:r>
              <a:rPr lang="en-US" dirty="0" smtClean="0"/>
              <a:t>LE2d 357</a:t>
            </a:r>
            <a:r>
              <a:rPr lang="en-US" dirty="0"/>
              <a:t>) (1979)</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73</a:t>
            </a:fld>
            <a:endParaRPr lang="en-US" smtClean="0"/>
          </a:p>
        </p:txBody>
      </p:sp>
    </p:spTree>
    <p:extLst>
      <p:ext uri="{BB962C8B-B14F-4D97-AF65-F5344CB8AC3E}">
        <p14:creationId xmlns:p14="http://schemas.microsoft.com/office/powerpoint/2010/main" val="1560352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a:xfrm>
            <a:off x="76200" y="1219200"/>
            <a:ext cx="8915400" cy="5791200"/>
          </a:xfrm>
        </p:spPr>
        <p:txBody>
          <a:bodyPr>
            <a:normAutofit fontScale="85000" lnSpcReduction="20000"/>
          </a:bodyPr>
          <a:lstStyle/>
          <a:p>
            <a:r>
              <a:rPr lang="en-US" dirty="0"/>
              <a:t>Under this checkpoint exception, the reasonableness of the </a:t>
            </a:r>
            <a:r>
              <a:rPr lang="en-US" dirty="0" smtClean="0"/>
              <a:t>initial stop </a:t>
            </a:r>
            <a:r>
              <a:rPr lang="en-US" dirty="0"/>
              <a:t>depends not on individualized suspicion that the driver has committed </a:t>
            </a:r>
            <a:r>
              <a:rPr lang="en-US" dirty="0" smtClean="0"/>
              <a:t>a traffic </a:t>
            </a:r>
            <a:r>
              <a:rPr lang="en-US" dirty="0"/>
              <a:t>violation or other wrongdoing, but instead on the balance between </a:t>
            </a:r>
            <a:r>
              <a:rPr lang="en-US" dirty="0" smtClean="0"/>
              <a:t>the public </a:t>
            </a:r>
            <a:r>
              <a:rPr lang="en-US" dirty="0"/>
              <a:t>interest served by the checkpoint program and the right of individuals </a:t>
            </a:r>
            <a:r>
              <a:rPr lang="en-US" dirty="0" smtClean="0"/>
              <a:t>to personal </a:t>
            </a:r>
            <a:r>
              <a:rPr lang="en-US" dirty="0"/>
              <a:t>security free from arbitrary and oppressive interference by </a:t>
            </a:r>
            <a:r>
              <a:rPr lang="en-US" dirty="0" smtClean="0"/>
              <a:t>government Officials…</a:t>
            </a:r>
          </a:p>
          <a:p>
            <a:r>
              <a:rPr lang="en-US" dirty="0" smtClean="0"/>
              <a:t>Applying </a:t>
            </a:r>
            <a:r>
              <a:rPr lang="en-US" dirty="0"/>
              <a:t>this balancing test, the Supreme Court approved </a:t>
            </a:r>
            <a:r>
              <a:rPr lang="en-US" dirty="0" smtClean="0"/>
              <a:t>checkpoint programs </a:t>
            </a:r>
            <a:r>
              <a:rPr lang="en-US" dirty="0"/>
              <a:t>designed to intercept illegal immigrants near the border</a:t>
            </a:r>
            <a:r>
              <a:rPr lang="en-US" dirty="0" smtClean="0"/>
              <a:t>,… </a:t>
            </a:r>
            <a:r>
              <a:rPr lang="en-US" dirty="0"/>
              <a:t>to keep unlicensed drivers and unsafe vehicles </a:t>
            </a:r>
            <a:r>
              <a:rPr lang="en-US" dirty="0" smtClean="0"/>
              <a:t>off [the road]. </a:t>
            </a:r>
            <a:r>
              <a:rPr lang="en-US" dirty="0"/>
              <a:t>Typically </a:t>
            </a:r>
            <a:r>
              <a:rPr lang="en-US" dirty="0" smtClean="0"/>
              <a:t>the standard </a:t>
            </a:r>
            <a:r>
              <a:rPr lang="en-US" dirty="0"/>
              <a:t>is probable cause to believe that the individual seized has committed a crime, but </a:t>
            </a:r>
            <a:r>
              <a:rPr lang="en-US" dirty="0" smtClean="0"/>
              <a:t>more limited </a:t>
            </a:r>
            <a:r>
              <a:rPr lang="en-US" dirty="0"/>
              <a:t>seizures may be based on a lesser showing of articulable suspicion, based on </a:t>
            </a:r>
            <a:r>
              <a:rPr lang="en-US" dirty="0" smtClean="0"/>
              <a:t>specific, objective </a:t>
            </a:r>
            <a:r>
              <a:rPr lang="en-US" dirty="0"/>
              <a:t>facts, that a person has been, is, or is about to be engaged in criminal activity. </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74</a:t>
            </a:fld>
            <a:endParaRPr lang="en-US" smtClean="0"/>
          </a:p>
        </p:txBody>
      </p:sp>
    </p:spTree>
    <p:extLst>
      <p:ext uri="{BB962C8B-B14F-4D97-AF65-F5344CB8AC3E}">
        <p14:creationId xmlns:p14="http://schemas.microsoft.com/office/powerpoint/2010/main" val="20597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a:xfrm>
            <a:off x="76200" y="1219200"/>
            <a:ext cx="8915400" cy="5791200"/>
          </a:xfrm>
        </p:spPr>
        <p:txBody>
          <a:bodyPr>
            <a:normAutofit/>
          </a:bodyPr>
          <a:lstStyle/>
          <a:p>
            <a:r>
              <a:rPr lang="en-US" dirty="0" smtClean="0"/>
              <a:t>…and </a:t>
            </a:r>
            <a:r>
              <a:rPr lang="en-US" dirty="0"/>
              <a:t>to remove drunk drivers from behind the </a:t>
            </a:r>
            <a:r>
              <a:rPr lang="en-US" dirty="0" smtClean="0"/>
              <a:t>wheel…In </a:t>
            </a:r>
            <a:r>
              <a:rPr lang="en-US" dirty="0"/>
              <a:t>each case, the Court distinguished the checkpoint program at issue from </a:t>
            </a:r>
            <a:r>
              <a:rPr lang="en-US" dirty="0" smtClean="0"/>
              <a:t>a regime </a:t>
            </a:r>
            <a:r>
              <a:rPr lang="en-US" dirty="0"/>
              <a:t>of </a:t>
            </a:r>
            <a:r>
              <a:rPr lang="en-US" dirty="0" err="1"/>
              <a:t>suspicionless</a:t>
            </a:r>
            <a:r>
              <a:rPr lang="en-US" dirty="0"/>
              <a:t> stops by roving patrols in the pursuit of the </a:t>
            </a:r>
            <a:r>
              <a:rPr lang="en-US" dirty="0" smtClean="0"/>
              <a:t>same violations</a:t>
            </a:r>
            <a:r>
              <a:rPr lang="en-US" dirty="0"/>
              <a:t>. The Court emphasized two basic threats to liberty that could </a:t>
            </a:r>
            <a:r>
              <a:rPr lang="en-US" dirty="0" smtClean="0"/>
              <a:t>result if </a:t>
            </a:r>
            <a:r>
              <a:rPr lang="en-US" dirty="0"/>
              <a:t>all law enforcement officers were given the authority to make </a:t>
            </a:r>
            <a:r>
              <a:rPr lang="en-US" dirty="0" err="1" smtClean="0"/>
              <a:t>suspicionless</a:t>
            </a:r>
            <a:r>
              <a:rPr lang="en-US" dirty="0" smtClean="0"/>
              <a:t> vehicle </a:t>
            </a:r>
            <a:r>
              <a:rPr lang="en-US" dirty="0"/>
              <a:t>stops as they moved around on patrol in the </a:t>
            </a:r>
            <a:r>
              <a:rPr lang="en-US" dirty="0" smtClean="0"/>
              <a:t>field….</a:t>
            </a:r>
            <a:endParaRPr lang="en-US"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75</a:t>
            </a:fld>
            <a:endParaRPr lang="en-US" smtClean="0"/>
          </a:p>
        </p:txBody>
      </p:sp>
    </p:spTree>
    <p:extLst>
      <p:ext uri="{BB962C8B-B14F-4D97-AF65-F5344CB8AC3E}">
        <p14:creationId xmlns:p14="http://schemas.microsoft.com/office/powerpoint/2010/main" val="28346724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Autofit/>
          </a:bodyPr>
          <a:lstStyle/>
          <a:p>
            <a:pPr algn="l" eaLnBrk="1" hangingPunct="1"/>
            <a:r>
              <a:rPr lang="en-US" dirty="0" smtClean="0">
                <a:solidFill>
                  <a:srgbClr val="000000"/>
                </a:solidFill>
              </a:rPr>
              <a:t>Other police – citizen encounters?</a:t>
            </a:r>
          </a:p>
        </p:txBody>
      </p:sp>
      <p:sp>
        <p:nvSpPr>
          <p:cNvPr id="2" name="Content Placeholder 1"/>
          <p:cNvSpPr>
            <a:spLocks noGrp="1"/>
          </p:cNvSpPr>
          <p:nvPr>
            <p:ph idx="1"/>
          </p:nvPr>
        </p:nvSpPr>
        <p:spPr>
          <a:xfrm>
            <a:off x="76200" y="1219200"/>
            <a:ext cx="8915400" cy="5791200"/>
          </a:xfrm>
        </p:spPr>
        <p:txBody>
          <a:bodyPr>
            <a:normAutofit/>
          </a:bodyPr>
          <a:lstStyle/>
          <a:p>
            <a:r>
              <a:rPr lang="en-US" dirty="0"/>
              <a:t>First, the Court focused on the risk of </a:t>
            </a:r>
            <a:r>
              <a:rPr lang="en-US" i="1" dirty="0"/>
              <a:t>arbitrary </a:t>
            </a:r>
            <a:r>
              <a:rPr lang="en-US" dirty="0"/>
              <a:t>stops of citizens as </a:t>
            </a:r>
            <a:r>
              <a:rPr lang="en-US" dirty="0" smtClean="0"/>
              <a:t>they travel</a:t>
            </a:r>
            <a:r>
              <a:rPr lang="en-US" dirty="0"/>
              <a:t>, noting the “grave danger that such unreviewable discretion would </a:t>
            </a:r>
            <a:r>
              <a:rPr lang="en-US" dirty="0" smtClean="0"/>
              <a:t>be abused </a:t>
            </a:r>
            <a:r>
              <a:rPr lang="en-US" dirty="0"/>
              <a:t>by some officers in the field</a:t>
            </a:r>
            <a:r>
              <a:rPr lang="en-US" dirty="0" smtClean="0"/>
              <a:t>.”</a:t>
            </a:r>
          </a:p>
          <a:p>
            <a:r>
              <a:rPr lang="en-US" dirty="0"/>
              <a:t>Second, the Court recognized the risk of </a:t>
            </a:r>
            <a:r>
              <a:rPr lang="en-US" i="1" dirty="0"/>
              <a:t>oppressive </a:t>
            </a:r>
            <a:r>
              <a:rPr lang="en-US" dirty="0"/>
              <a:t>interference with </a:t>
            </a:r>
            <a:r>
              <a:rPr lang="en-US" dirty="0" smtClean="0"/>
              <a:t>the rights </a:t>
            </a:r>
            <a:r>
              <a:rPr lang="en-US" dirty="0"/>
              <a:t>of law-abiding citizens, examining both the objective intrusion on </a:t>
            </a:r>
            <a:r>
              <a:rPr lang="en-US" dirty="0" smtClean="0"/>
              <a:t>their </a:t>
            </a:r>
            <a:r>
              <a:rPr lang="en-US" dirty="0"/>
              <a:t>privacy and right to free passage and the subjective intrusion on motorists’ </a:t>
            </a:r>
            <a:r>
              <a:rPr lang="en-US" dirty="0" smtClean="0"/>
              <a:t>sense of </a:t>
            </a:r>
            <a:r>
              <a:rPr lang="en-US" dirty="0"/>
              <a:t>personal security.</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D53EED-5CFC-431E-81CB-E8C079B65CB4}" type="slidenum">
              <a:rPr lang="en-US" smtClean="0"/>
              <a:pPr eaLnBrk="1" hangingPunct="1"/>
              <a:t>76</a:t>
            </a:fld>
            <a:endParaRPr lang="en-US" smtClean="0"/>
          </a:p>
        </p:txBody>
      </p:sp>
    </p:spTree>
    <p:extLst>
      <p:ext uri="{BB962C8B-B14F-4D97-AF65-F5344CB8AC3E}">
        <p14:creationId xmlns:p14="http://schemas.microsoft.com/office/powerpoint/2010/main" val="215740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457200" y="228600"/>
            <a:ext cx="8305800" cy="5897563"/>
          </a:xfrm>
        </p:spPr>
        <p:txBody>
          <a:bodyPr/>
          <a:lstStyle/>
          <a:p>
            <a:pPr algn="ctr" eaLnBrk="1" hangingPunct="1">
              <a:buFontTx/>
              <a:buNone/>
            </a:pPr>
            <a:r>
              <a:rPr lang="en-US" altLang="en-US" b="1" i="1" dirty="0" smtClean="0"/>
              <a:t>3 TIERS OF POLICE CITIZEN ENCOUNTERS</a:t>
            </a:r>
          </a:p>
        </p:txBody>
      </p:sp>
      <p:sp>
        <p:nvSpPr>
          <p:cNvPr id="27651" name="Text Box 4"/>
          <p:cNvSpPr txBox="1">
            <a:spLocks noChangeArrowheads="1"/>
          </p:cNvSpPr>
          <p:nvPr/>
        </p:nvSpPr>
        <p:spPr bwMode="auto">
          <a:xfrm>
            <a:off x="2209800" y="4648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endParaRPr lang="en-US" altLang="en-US" sz="2000" b="1">
              <a:latin typeface="Times New Roman" pitchFamily="18" charset="0"/>
            </a:endParaRPr>
          </a:p>
        </p:txBody>
      </p:sp>
      <p:grpSp>
        <p:nvGrpSpPr>
          <p:cNvPr id="27652" name="Group 136"/>
          <p:cNvGrpSpPr>
            <a:grpSpLocks/>
          </p:cNvGrpSpPr>
          <p:nvPr/>
        </p:nvGrpSpPr>
        <p:grpSpPr bwMode="auto">
          <a:xfrm>
            <a:off x="1484313" y="1543050"/>
            <a:ext cx="5697538" cy="3333751"/>
            <a:chOff x="935" y="972"/>
            <a:chExt cx="3589" cy="2100"/>
          </a:xfrm>
        </p:grpSpPr>
        <p:sp>
          <p:nvSpPr>
            <p:cNvPr id="27654" name="Rectangle 138"/>
            <p:cNvSpPr>
              <a:spLocks noChangeArrowheads="1"/>
            </p:cNvSpPr>
            <p:nvPr/>
          </p:nvSpPr>
          <p:spPr bwMode="auto">
            <a:xfrm>
              <a:off x="3547" y="972"/>
              <a:ext cx="84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smtClean="0">
                  <a:latin typeface="Arial" charset="0"/>
                </a:rPr>
                <a:t>CUSTODIAL</a:t>
              </a:r>
              <a:br>
                <a:rPr lang="en-US" altLang="en-US" b="1" dirty="0" smtClean="0">
                  <a:latin typeface="Arial" charset="0"/>
                </a:rPr>
              </a:br>
              <a:r>
                <a:rPr lang="en-US" altLang="en-US" b="1" dirty="0" smtClean="0">
                  <a:solidFill>
                    <a:srgbClr val="000000"/>
                  </a:solidFill>
                  <a:latin typeface="Arial" charset="0"/>
                </a:rPr>
                <a:t> </a:t>
              </a:r>
              <a:r>
                <a:rPr lang="en-US" altLang="en-US" b="1" dirty="0" smtClean="0">
                  <a:latin typeface="Arial" charset="0"/>
                </a:rPr>
                <a:t>ARREST</a:t>
              </a:r>
            </a:p>
          </p:txBody>
        </p:sp>
        <p:sp>
          <p:nvSpPr>
            <p:cNvPr id="27656" name="Rectangle 140"/>
            <p:cNvSpPr>
              <a:spLocks noChangeArrowheads="1"/>
            </p:cNvSpPr>
            <p:nvPr/>
          </p:nvSpPr>
          <p:spPr bwMode="auto">
            <a:xfrm>
              <a:off x="3675" y="1555"/>
              <a:ext cx="81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smtClean="0">
                  <a:latin typeface="Arial" charset="0"/>
                </a:rPr>
                <a:t>PROBABLE</a:t>
              </a:r>
            </a:p>
            <a:p>
              <a:pPr eaLnBrk="1" hangingPunct="1"/>
              <a:r>
                <a:rPr lang="en-US" altLang="en-US" b="1" dirty="0" smtClean="0">
                  <a:latin typeface="Arial" charset="0"/>
                </a:rPr>
                <a:t>   CAUSE</a:t>
              </a:r>
              <a:endParaRPr lang="en-US" altLang="en-US" b="1" dirty="0">
                <a:latin typeface="Arial" charset="0"/>
              </a:endParaRPr>
            </a:p>
          </p:txBody>
        </p:sp>
        <p:sp>
          <p:nvSpPr>
            <p:cNvPr id="27658" name="Rectangle 142"/>
            <p:cNvSpPr>
              <a:spLocks noChangeArrowheads="1"/>
            </p:cNvSpPr>
            <p:nvPr/>
          </p:nvSpPr>
          <p:spPr bwMode="auto">
            <a:xfrm>
              <a:off x="1093" y="1672"/>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sz="1200" b="1">
                  <a:solidFill>
                    <a:srgbClr val="000000"/>
                  </a:solidFill>
                  <a:latin typeface="Arial" charset="0"/>
                </a:rPr>
                <a:t>  </a:t>
              </a:r>
              <a:endParaRPr lang="en-US" altLang="en-US" sz="1200" b="1">
                <a:latin typeface="Arial" charset="0"/>
              </a:endParaRPr>
            </a:p>
          </p:txBody>
        </p:sp>
        <p:sp>
          <p:nvSpPr>
            <p:cNvPr id="27659" name="Rectangle 143"/>
            <p:cNvSpPr>
              <a:spLocks noChangeArrowheads="1"/>
            </p:cNvSpPr>
            <p:nvPr/>
          </p:nvSpPr>
          <p:spPr bwMode="auto">
            <a:xfrm>
              <a:off x="2034" y="1469"/>
              <a:ext cx="128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smtClean="0">
                  <a:solidFill>
                    <a:srgbClr val="000000"/>
                  </a:solidFill>
                  <a:latin typeface="Arial" charset="0"/>
                </a:rPr>
                <a:t>  </a:t>
              </a:r>
              <a:r>
                <a:rPr lang="en-US" altLang="en-US" b="1" dirty="0" smtClean="0">
                  <a:latin typeface="Arial" charset="0"/>
                </a:rPr>
                <a:t>INVESTIGATORY </a:t>
              </a:r>
              <a:br>
                <a:rPr lang="en-US" altLang="en-US" b="1" dirty="0" smtClean="0">
                  <a:latin typeface="Arial" charset="0"/>
                </a:rPr>
              </a:br>
              <a:r>
                <a:rPr lang="en-US" altLang="en-US" b="1" dirty="0" smtClean="0">
                  <a:latin typeface="Arial" charset="0"/>
                </a:rPr>
                <a:t>     DETENTION</a:t>
              </a:r>
              <a:endParaRPr lang="en-US" altLang="en-US" b="1" dirty="0">
                <a:latin typeface="Arial" charset="0"/>
              </a:endParaRPr>
            </a:p>
          </p:txBody>
        </p:sp>
        <p:sp>
          <p:nvSpPr>
            <p:cNvPr id="27661" name="Rectangle 145"/>
            <p:cNvSpPr>
              <a:spLocks noChangeArrowheads="1"/>
            </p:cNvSpPr>
            <p:nvPr/>
          </p:nvSpPr>
          <p:spPr bwMode="auto">
            <a:xfrm>
              <a:off x="935" y="1870"/>
              <a:ext cx="116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smtClean="0">
                  <a:latin typeface="Arial" charset="0"/>
                </a:rPr>
                <a:t>NON-COERCIVE </a:t>
              </a:r>
              <a:br>
                <a:rPr lang="en-US" altLang="en-US" b="1" dirty="0" smtClean="0">
                  <a:latin typeface="Arial" charset="0"/>
                </a:rPr>
              </a:br>
              <a:r>
                <a:rPr lang="en-US" altLang="en-US" b="1" dirty="0" smtClean="0">
                  <a:latin typeface="Arial" charset="0"/>
                </a:rPr>
                <a:t>VOLUNTARY</a:t>
              </a:r>
            </a:p>
            <a:p>
              <a:pPr eaLnBrk="1" hangingPunct="1"/>
              <a:r>
                <a:rPr lang="en-US" altLang="en-US" b="1" dirty="0" smtClean="0">
                  <a:latin typeface="Arial" charset="0"/>
                </a:rPr>
                <a:t> CONTACT</a:t>
              </a:r>
              <a:endParaRPr lang="en-US" altLang="en-US" b="1" dirty="0">
                <a:latin typeface="Arial" charset="0"/>
              </a:endParaRPr>
            </a:p>
          </p:txBody>
        </p:sp>
        <p:sp>
          <p:nvSpPr>
            <p:cNvPr id="27662" name="Rectangle 146"/>
            <p:cNvSpPr>
              <a:spLocks noChangeArrowheads="1"/>
            </p:cNvSpPr>
            <p:nvPr/>
          </p:nvSpPr>
          <p:spPr bwMode="auto">
            <a:xfrm>
              <a:off x="2513" y="1986"/>
              <a:ext cx="103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smtClean="0">
                  <a:latin typeface="Arial" charset="0"/>
                </a:rPr>
                <a:t>ARTICULABLE</a:t>
              </a:r>
              <a:br>
                <a:rPr lang="en-US" altLang="en-US" b="1" dirty="0" smtClean="0">
                  <a:latin typeface="Arial" charset="0"/>
                </a:rPr>
              </a:br>
              <a:r>
                <a:rPr lang="en-US" altLang="en-US" b="1" dirty="0" smtClean="0">
                  <a:latin typeface="Arial" charset="0"/>
                </a:rPr>
                <a:t>REASONABLE</a:t>
              </a:r>
            </a:p>
            <a:p>
              <a:pPr eaLnBrk="1" hangingPunct="1"/>
              <a:r>
                <a:rPr lang="en-US" altLang="en-US" b="1" dirty="0" smtClean="0">
                  <a:latin typeface="Arial" charset="0"/>
                </a:rPr>
                <a:t>SUSPICION</a:t>
              </a:r>
              <a:endParaRPr lang="en-US" altLang="en-US" b="1" dirty="0">
                <a:latin typeface="Arial" charset="0"/>
              </a:endParaRPr>
            </a:p>
          </p:txBody>
        </p:sp>
        <p:sp>
          <p:nvSpPr>
            <p:cNvPr id="27664" name="Rectangle 148"/>
            <p:cNvSpPr>
              <a:spLocks noChangeArrowheads="1"/>
            </p:cNvSpPr>
            <p:nvPr/>
          </p:nvSpPr>
          <p:spPr bwMode="auto">
            <a:xfrm>
              <a:off x="2200" y="2190"/>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sz="1200" b="1">
                  <a:solidFill>
                    <a:srgbClr val="000000"/>
                  </a:solidFill>
                  <a:latin typeface="Arial" charset="0"/>
                </a:rPr>
                <a:t> </a:t>
              </a:r>
              <a:endParaRPr lang="en-US" altLang="en-US" sz="1200" b="1">
                <a:latin typeface="Arial" charset="0"/>
              </a:endParaRPr>
            </a:p>
          </p:txBody>
        </p:sp>
        <p:sp>
          <p:nvSpPr>
            <p:cNvPr id="27670" name="Rectangle 154"/>
            <p:cNvSpPr>
              <a:spLocks noChangeArrowheads="1"/>
            </p:cNvSpPr>
            <p:nvPr/>
          </p:nvSpPr>
          <p:spPr bwMode="auto">
            <a:xfrm>
              <a:off x="1134" y="2602"/>
              <a:ext cx="126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 </a:t>
              </a:r>
              <a:r>
                <a:rPr lang="en-US" altLang="en-US" b="1" dirty="0" smtClean="0">
                  <a:latin typeface="Arial" charset="0"/>
                </a:rPr>
                <a:t>4</a:t>
              </a:r>
              <a:r>
                <a:rPr lang="en-US" altLang="en-US" b="1" baseline="30000" dirty="0" smtClean="0">
                  <a:latin typeface="Arial" charset="0"/>
                </a:rPr>
                <a:t>th</a:t>
              </a:r>
              <a:r>
                <a:rPr lang="en-US" altLang="en-US" b="1" dirty="0" smtClean="0">
                  <a:latin typeface="Arial" charset="0"/>
                </a:rPr>
                <a:t> AMENDMENT</a:t>
              </a:r>
              <a:br>
                <a:rPr lang="en-US" altLang="en-US" b="1" dirty="0" smtClean="0">
                  <a:latin typeface="Arial" charset="0"/>
                </a:rPr>
              </a:br>
              <a:r>
                <a:rPr lang="en-US" altLang="en-US" b="1" dirty="0" smtClean="0">
                  <a:latin typeface="Arial" charset="0"/>
                </a:rPr>
                <a:t>DOES NOT APPLY</a:t>
              </a:r>
              <a:endParaRPr lang="en-US" altLang="en-US" b="1" dirty="0">
                <a:latin typeface="Arial" charset="0"/>
              </a:endParaRPr>
            </a:p>
          </p:txBody>
        </p:sp>
        <p:sp>
          <p:nvSpPr>
            <p:cNvPr id="27672" name="Line 156"/>
            <p:cNvSpPr>
              <a:spLocks noChangeShapeType="1"/>
            </p:cNvSpPr>
            <p:nvPr/>
          </p:nvSpPr>
          <p:spPr bwMode="auto">
            <a:xfrm flipV="1">
              <a:off x="1056" y="2482"/>
              <a:ext cx="1" cy="59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157"/>
            <p:cNvSpPr>
              <a:spLocks noChangeShapeType="1"/>
            </p:cNvSpPr>
            <p:nvPr/>
          </p:nvSpPr>
          <p:spPr bwMode="auto">
            <a:xfrm>
              <a:off x="1056" y="2482"/>
              <a:ext cx="1181" cy="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158"/>
            <p:cNvSpPr>
              <a:spLocks noChangeShapeType="1"/>
            </p:cNvSpPr>
            <p:nvPr/>
          </p:nvSpPr>
          <p:spPr bwMode="auto">
            <a:xfrm flipV="1">
              <a:off x="2238" y="1907"/>
              <a:ext cx="0" cy="576"/>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159"/>
            <p:cNvSpPr>
              <a:spLocks noChangeShapeType="1"/>
            </p:cNvSpPr>
            <p:nvPr/>
          </p:nvSpPr>
          <p:spPr bwMode="auto">
            <a:xfrm>
              <a:off x="2237" y="1907"/>
              <a:ext cx="1181" cy="1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160"/>
            <p:cNvSpPr>
              <a:spLocks noChangeShapeType="1"/>
            </p:cNvSpPr>
            <p:nvPr/>
          </p:nvSpPr>
          <p:spPr bwMode="auto">
            <a:xfrm flipV="1">
              <a:off x="3417" y="1419"/>
              <a:ext cx="1" cy="499"/>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61"/>
            <p:cNvSpPr>
              <a:spLocks noChangeShapeType="1"/>
            </p:cNvSpPr>
            <p:nvPr/>
          </p:nvSpPr>
          <p:spPr bwMode="auto">
            <a:xfrm>
              <a:off x="3417" y="1419"/>
              <a:ext cx="1107" cy="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5078800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457200"/>
            <a:ext cx="8229600" cy="6019800"/>
          </a:xfrm>
        </p:spPr>
        <p:txBody>
          <a:bodyPr>
            <a:noAutofit/>
          </a:bodyPr>
          <a:lstStyle/>
          <a:p>
            <a:pPr marL="609600" indent="-609600" eaLnBrk="1" hangingPunct="1">
              <a:lnSpc>
                <a:spcPct val="80000"/>
              </a:lnSpc>
              <a:buFontTx/>
              <a:buAutoNum type="arabicParenR"/>
            </a:pPr>
            <a:r>
              <a:rPr lang="en-US" altLang="en-US" sz="2800" b="1" dirty="0" smtClean="0"/>
              <a:t>The first tier of voluntarily, non-coercive questioning requires no cause whatsoever from the police.  Reason being, there has been no seizure thus no violation of the fourth amendment.  Central to this is the test of voluntariness on behalf of the citizen.  The court will examine the totality of circumstances of the encounter and weigh all the facts associated with such.</a:t>
            </a:r>
          </a:p>
          <a:p>
            <a:pPr marL="609600" indent="-609600" eaLnBrk="1" hangingPunct="1">
              <a:lnSpc>
                <a:spcPct val="80000"/>
              </a:lnSpc>
              <a:buFontTx/>
              <a:buNone/>
            </a:pPr>
            <a:r>
              <a:rPr lang="en-US" altLang="en-US" sz="2800" b="1" dirty="0" smtClean="0"/>
              <a:t>For the police to operate in the realm of this first tier, officers must show that the citizen was not seized in any fashion and the entire encounter was voluntary on the citizen’s behalf.</a:t>
            </a:r>
          </a:p>
          <a:p>
            <a:pPr marL="609600" indent="-609600" eaLnBrk="1" hangingPunct="1">
              <a:lnSpc>
                <a:spcPct val="80000"/>
              </a:lnSpc>
              <a:buFontTx/>
              <a:buNone/>
            </a:pPr>
            <a:r>
              <a:rPr lang="en-US" altLang="en-US" sz="2800" b="1" dirty="0" smtClean="0"/>
              <a:t>From this first tier, consent can be asked as long as the police do not convey a message that compliance with their request is required.  Plain view is also legitimate from the first tier.</a:t>
            </a:r>
          </a:p>
        </p:txBody>
      </p:sp>
    </p:spTree>
    <p:extLst>
      <p:ext uri="{BB962C8B-B14F-4D97-AF65-F5344CB8AC3E}">
        <p14:creationId xmlns:p14="http://schemas.microsoft.com/office/powerpoint/2010/main" val="27115648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457200"/>
            <a:ext cx="8229600" cy="5668963"/>
          </a:xfrm>
        </p:spPr>
        <p:txBody>
          <a:bodyPr>
            <a:noAutofit/>
          </a:bodyPr>
          <a:lstStyle/>
          <a:p>
            <a:pPr marL="609600" indent="-609600" eaLnBrk="1" hangingPunct="1">
              <a:lnSpc>
                <a:spcPct val="90000"/>
              </a:lnSpc>
              <a:buFontTx/>
              <a:buAutoNum type="arabicParenR" startAt="2"/>
            </a:pPr>
            <a:r>
              <a:rPr lang="en-US" altLang="en-US" b="1" dirty="0" smtClean="0"/>
              <a:t>The second tier involves an investigatory stop or investigative detention.  This action must be based on specific, articulate facts which would indicate criminal activity is afoot.  These detentions must be brief in duration and limited in scope.  The standard for the second tier is what our courts term as reasonable and articulable suspicion.</a:t>
            </a:r>
          </a:p>
          <a:p>
            <a:pPr marL="609600" indent="-609600" eaLnBrk="1" hangingPunct="1">
              <a:lnSpc>
                <a:spcPct val="90000"/>
              </a:lnSpc>
              <a:buFontTx/>
              <a:buNone/>
            </a:pPr>
            <a:r>
              <a:rPr lang="en-US" altLang="en-US" b="1" dirty="0" smtClean="0"/>
              <a:t>Reasonable and articulable suspicion is defined as:  Facts, observations, and circumstances which give rise to the objective suspicion that the particular person may be involved in a particular type of criminal activity.</a:t>
            </a:r>
          </a:p>
        </p:txBody>
      </p:sp>
    </p:spTree>
    <p:extLst>
      <p:ext uri="{BB962C8B-B14F-4D97-AF65-F5344CB8AC3E}">
        <p14:creationId xmlns:p14="http://schemas.microsoft.com/office/powerpoint/2010/main" val="268722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azy government worker"/>
          <p:cNvPicPr>
            <a:picLocks noChangeAspect="1" noChangeArrowheads="1"/>
          </p:cNvPicPr>
          <p:nvPr/>
        </p:nvPicPr>
        <p:blipFill>
          <a:blip r:embed="rId2" cstate="print"/>
          <a:srcRect/>
          <a:stretch>
            <a:fillRect/>
          </a:stretch>
        </p:blipFill>
        <p:spPr bwMode="auto">
          <a:xfrm>
            <a:off x="381000" y="406400"/>
            <a:ext cx="4254500" cy="5842000"/>
          </a:xfrm>
          <a:prstGeom prst="rect">
            <a:avLst/>
          </a:prstGeom>
          <a:noFill/>
        </p:spPr>
      </p:pic>
      <p:sp>
        <p:nvSpPr>
          <p:cNvPr id="29699" name="Text Box 3"/>
          <p:cNvSpPr txBox="1">
            <a:spLocks noChangeArrowheads="1"/>
          </p:cNvSpPr>
          <p:nvPr/>
        </p:nvSpPr>
        <p:spPr bwMode="auto">
          <a:xfrm>
            <a:off x="4800600" y="1981200"/>
            <a:ext cx="4038600" cy="1739900"/>
          </a:xfrm>
          <a:prstGeom prst="rect">
            <a:avLst/>
          </a:prstGeom>
          <a:noFill/>
          <a:ln w="9525">
            <a:noFill/>
            <a:miter lim="800000"/>
            <a:headEnd/>
            <a:tailEnd/>
          </a:ln>
          <a:effectLst/>
        </p:spPr>
        <p:txBody>
          <a:bodyPr>
            <a:spAutoFit/>
          </a:bodyPr>
          <a:lstStyle/>
          <a:p>
            <a:pPr algn="ctr">
              <a:spcBef>
                <a:spcPct val="50000"/>
              </a:spcBef>
            </a:pPr>
            <a:r>
              <a:rPr lang="en-US" sz="3600"/>
              <a:t>Would the person in question, </a:t>
            </a:r>
            <a:br>
              <a:rPr lang="en-US" sz="3600"/>
            </a:br>
            <a:r>
              <a:rPr lang="en-US" sz="3600"/>
              <a:t>“move the possum?”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143000"/>
            <a:ext cx="8229600" cy="4525963"/>
          </a:xfrm>
        </p:spPr>
        <p:txBody>
          <a:bodyPr>
            <a:noAutofit/>
          </a:bodyPr>
          <a:lstStyle/>
          <a:p>
            <a:pPr eaLnBrk="1" hangingPunct="1">
              <a:buFontTx/>
              <a:buNone/>
            </a:pPr>
            <a:r>
              <a:rPr lang="en-US" altLang="en-US" b="1" dirty="0" smtClean="0"/>
              <a:t>The courts have said, “where there are sufficient objective manifestations that the person stopped is, or is about to be, engaged in criminal activity….</a:t>
            </a:r>
          </a:p>
          <a:p>
            <a:pPr eaLnBrk="1" hangingPunct="1">
              <a:buFontTx/>
              <a:buNone/>
            </a:pPr>
            <a:endParaRPr lang="en-US" altLang="en-US" b="1" dirty="0" smtClean="0"/>
          </a:p>
          <a:p>
            <a:pPr eaLnBrk="1" hangingPunct="1">
              <a:buFontTx/>
              <a:buNone/>
            </a:pPr>
            <a:r>
              <a:rPr lang="en-US" altLang="en-US" b="1" dirty="0" smtClean="0"/>
              <a:t>“Based upon the whole picture, the detaining officers must have a particularized and objective basis for suspecting the particular person stopped of criminal activity….”</a:t>
            </a:r>
          </a:p>
        </p:txBody>
      </p:sp>
    </p:spTree>
    <p:extLst>
      <p:ext uri="{BB962C8B-B14F-4D97-AF65-F5344CB8AC3E}">
        <p14:creationId xmlns:p14="http://schemas.microsoft.com/office/powerpoint/2010/main" val="476703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304800"/>
            <a:ext cx="8229600" cy="6096000"/>
          </a:xfrm>
        </p:spPr>
        <p:txBody>
          <a:bodyPr>
            <a:noAutofit/>
          </a:bodyPr>
          <a:lstStyle/>
          <a:p>
            <a:pPr eaLnBrk="1" hangingPunct="1">
              <a:lnSpc>
                <a:spcPct val="80000"/>
              </a:lnSpc>
              <a:buFontTx/>
              <a:buNone/>
            </a:pPr>
            <a:r>
              <a:rPr lang="en-US" altLang="en-US" b="1" dirty="0" smtClean="0"/>
              <a:t>The idea that an assessment of the whole picture must yield a particularized suspicion contains two elements, each of which must be present before a stop is permissible.  First, the assessment must be based upon all the circumstances.  The analysis proceeds with various objective observations, information from police reports, if such are available, and the consideration of the modes or patterns of operation of certain kinds of lawbreakers.  </a:t>
            </a:r>
          </a:p>
          <a:p>
            <a:pPr eaLnBrk="1" hangingPunct="1">
              <a:lnSpc>
                <a:spcPct val="80000"/>
              </a:lnSpc>
              <a:buFontTx/>
              <a:buNone/>
            </a:pPr>
            <a:endParaRPr lang="en-US" altLang="en-US" b="1" dirty="0" smtClean="0"/>
          </a:p>
          <a:p>
            <a:pPr eaLnBrk="1" hangingPunct="1">
              <a:lnSpc>
                <a:spcPct val="80000"/>
              </a:lnSpc>
              <a:buFontTx/>
              <a:buNone/>
            </a:pPr>
            <a:r>
              <a:rPr lang="en-US" altLang="en-US" b="1" dirty="0" smtClean="0"/>
              <a:t>From the data, a trained officer draws inferences and makes deductions-inferences and deductions that might well elude an untrained person…</a:t>
            </a:r>
          </a:p>
        </p:txBody>
      </p:sp>
    </p:spTree>
    <p:extLst>
      <p:ext uri="{BB962C8B-B14F-4D97-AF65-F5344CB8AC3E}">
        <p14:creationId xmlns:p14="http://schemas.microsoft.com/office/powerpoint/2010/main" val="21355028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eaLnBrk="1" hangingPunct="1">
              <a:buFontTx/>
              <a:buNone/>
            </a:pPr>
            <a:r>
              <a:rPr lang="en-US" altLang="en-US" b="1" dirty="0" smtClean="0"/>
              <a:t>The second element contained in the idea that an assessment of the whole picture must yield a particularized suspicion is the concept that the process just described must raise a suspicion that the particular individual being stopped is engaged in wrongdoing.</a:t>
            </a:r>
          </a:p>
        </p:txBody>
      </p:sp>
    </p:spTree>
    <p:extLst>
      <p:ext uri="{BB962C8B-B14F-4D97-AF65-F5344CB8AC3E}">
        <p14:creationId xmlns:p14="http://schemas.microsoft.com/office/powerpoint/2010/main" val="9376543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normAutofit/>
          </a:bodyPr>
          <a:lstStyle/>
          <a:p>
            <a:pPr eaLnBrk="1" hangingPunct="1">
              <a:buFontTx/>
              <a:buNone/>
            </a:pPr>
            <a:r>
              <a:rPr lang="en-US" altLang="en-US" sz="3600" b="1" dirty="0" smtClean="0"/>
              <a:t>The courts in additional cases have gone on to say that investigatory stops must not be a product of harassment, or be arbitrary or capricious in nature.</a:t>
            </a:r>
          </a:p>
        </p:txBody>
      </p:sp>
    </p:spTree>
    <p:extLst>
      <p:ext uri="{BB962C8B-B14F-4D97-AF65-F5344CB8AC3E}">
        <p14:creationId xmlns:p14="http://schemas.microsoft.com/office/powerpoint/2010/main" val="2049679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2895600" y="838200"/>
            <a:ext cx="5105400" cy="1676400"/>
          </a:xfrm>
        </p:spPr>
        <p:txBody>
          <a:bodyPr>
            <a:noAutofit/>
          </a:bodyPr>
          <a:lstStyle/>
          <a:p>
            <a:pPr algn="ctr" eaLnBrk="1" hangingPunct="1">
              <a:buFontTx/>
              <a:buNone/>
            </a:pPr>
            <a:r>
              <a:rPr lang="en-US" altLang="en-US" b="1" dirty="0" smtClean="0"/>
              <a:t>Objective observations of </a:t>
            </a:r>
          </a:p>
          <a:p>
            <a:pPr algn="ctr" eaLnBrk="1" hangingPunct="1">
              <a:buFontTx/>
              <a:buNone/>
            </a:pPr>
            <a:r>
              <a:rPr lang="en-US" altLang="en-US" b="1" dirty="0" smtClean="0"/>
              <a:t>facts that demonstrate </a:t>
            </a:r>
            <a:r>
              <a:rPr lang="en-US" altLang="en-US" b="1" u="sng" dirty="0" smtClean="0"/>
              <a:t>conduct</a:t>
            </a:r>
            <a:r>
              <a:rPr lang="en-US" altLang="en-US" b="1" dirty="0" smtClean="0"/>
              <a:t> particular to a criminal act.</a:t>
            </a:r>
          </a:p>
        </p:txBody>
      </p:sp>
      <p:sp>
        <p:nvSpPr>
          <p:cNvPr id="35843" name="Text Box 4"/>
          <p:cNvSpPr txBox="1">
            <a:spLocks noChangeArrowheads="1"/>
          </p:cNvSpPr>
          <p:nvPr/>
        </p:nvSpPr>
        <p:spPr bwMode="auto">
          <a:xfrm>
            <a:off x="609600" y="669925"/>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1</a:t>
            </a:r>
          </a:p>
        </p:txBody>
      </p:sp>
      <p:sp>
        <p:nvSpPr>
          <p:cNvPr id="35844" name="Text Box 5"/>
          <p:cNvSpPr txBox="1">
            <a:spLocks noChangeArrowheads="1"/>
          </p:cNvSpPr>
          <p:nvPr/>
        </p:nvSpPr>
        <p:spPr bwMode="auto">
          <a:xfrm>
            <a:off x="2895600" y="32146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3200" b="1" dirty="0">
                <a:latin typeface="Arial" charset="0"/>
              </a:rPr>
              <a:t>Specific to that particular person</a:t>
            </a:r>
          </a:p>
        </p:txBody>
      </p:sp>
      <p:sp>
        <p:nvSpPr>
          <p:cNvPr id="35845" name="Text Box 6"/>
          <p:cNvSpPr txBox="1">
            <a:spLocks noChangeArrowheads="1"/>
          </p:cNvSpPr>
          <p:nvPr/>
        </p:nvSpPr>
        <p:spPr bwMode="auto">
          <a:xfrm>
            <a:off x="609600" y="2667000"/>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2</a:t>
            </a:r>
          </a:p>
        </p:txBody>
      </p:sp>
      <p:sp>
        <p:nvSpPr>
          <p:cNvPr id="35846" name="Text Box 7"/>
          <p:cNvSpPr txBox="1">
            <a:spLocks noChangeArrowheads="1"/>
          </p:cNvSpPr>
          <p:nvPr/>
        </p:nvSpPr>
        <p:spPr bwMode="auto">
          <a:xfrm>
            <a:off x="381000" y="48768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3200" b="1" dirty="0">
                <a:latin typeface="Arial" charset="0"/>
              </a:rPr>
              <a:t>Key: </a:t>
            </a:r>
            <a:r>
              <a:rPr lang="en-US" altLang="en-US" sz="3200" b="1" u="sng" dirty="0">
                <a:latin typeface="Arial" charset="0"/>
              </a:rPr>
              <a:t>Articulate</a:t>
            </a:r>
            <a:r>
              <a:rPr lang="en-US" altLang="en-US" sz="3200" b="1" dirty="0">
                <a:latin typeface="Arial" charset="0"/>
              </a:rPr>
              <a:t> facts and circumstances.</a:t>
            </a:r>
          </a:p>
        </p:txBody>
      </p:sp>
    </p:spTree>
    <p:extLst>
      <p:ext uri="{BB962C8B-B14F-4D97-AF65-F5344CB8AC3E}">
        <p14:creationId xmlns:p14="http://schemas.microsoft.com/office/powerpoint/2010/main" val="32201790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b="1" u="sng" dirty="0" smtClean="0">
                <a:solidFill>
                  <a:schemeClr val="tx1"/>
                </a:solidFill>
              </a:rPr>
              <a:t>Limitations</a:t>
            </a:r>
          </a:p>
        </p:txBody>
      </p:sp>
      <p:sp>
        <p:nvSpPr>
          <p:cNvPr id="36867" name="Text Box 4"/>
          <p:cNvSpPr txBox="1">
            <a:spLocks noChangeArrowheads="1"/>
          </p:cNvSpPr>
          <p:nvPr/>
        </p:nvSpPr>
        <p:spPr bwMode="auto">
          <a:xfrm>
            <a:off x="1219200" y="1752600"/>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1</a:t>
            </a:r>
          </a:p>
        </p:txBody>
      </p:sp>
      <p:sp>
        <p:nvSpPr>
          <p:cNvPr id="36868" name="Text Box 5"/>
          <p:cNvSpPr txBox="1">
            <a:spLocks noChangeArrowheads="1"/>
          </p:cNvSpPr>
          <p:nvPr/>
        </p:nvSpPr>
        <p:spPr bwMode="auto">
          <a:xfrm>
            <a:off x="1295400" y="4038600"/>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2</a:t>
            </a:r>
          </a:p>
        </p:txBody>
      </p:sp>
      <p:sp>
        <p:nvSpPr>
          <p:cNvPr id="36869" name="Rectangle 7"/>
          <p:cNvSpPr>
            <a:spLocks noGrp="1" noChangeArrowheads="1"/>
          </p:cNvSpPr>
          <p:nvPr>
            <p:ph type="body" idx="1"/>
          </p:nvPr>
        </p:nvSpPr>
        <p:spPr>
          <a:xfrm>
            <a:off x="2895600" y="2057400"/>
            <a:ext cx="5105400" cy="1295400"/>
          </a:xfrm>
          <a:noFill/>
        </p:spPr>
        <p:txBody>
          <a:bodyPr>
            <a:noAutofit/>
          </a:bodyPr>
          <a:lstStyle/>
          <a:p>
            <a:pPr algn="ctr" eaLnBrk="1" hangingPunct="1">
              <a:buFontTx/>
              <a:buNone/>
            </a:pPr>
            <a:r>
              <a:rPr lang="en-US" altLang="en-US" sz="3600" b="1" dirty="0" smtClean="0"/>
              <a:t>In time </a:t>
            </a:r>
          </a:p>
          <a:p>
            <a:pPr algn="ctr" eaLnBrk="1" hangingPunct="1">
              <a:buFontTx/>
              <a:buNone/>
            </a:pPr>
            <a:r>
              <a:rPr lang="en-US" altLang="en-US" sz="3600" b="1" dirty="0" smtClean="0"/>
              <a:t>(duration of stop)</a:t>
            </a:r>
          </a:p>
        </p:txBody>
      </p:sp>
      <p:sp>
        <p:nvSpPr>
          <p:cNvPr id="36870" name="Rectangle 8"/>
          <p:cNvSpPr>
            <a:spLocks noChangeArrowheads="1"/>
          </p:cNvSpPr>
          <p:nvPr/>
        </p:nvSpPr>
        <p:spPr bwMode="auto">
          <a:xfrm>
            <a:off x="2438400" y="4114800"/>
            <a:ext cx="609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20000"/>
              </a:spcBef>
            </a:pPr>
            <a:r>
              <a:rPr lang="en-US" altLang="en-US" sz="3200" b="1" dirty="0">
                <a:latin typeface="Arial" charset="0"/>
              </a:rPr>
              <a:t>Scope</a:t>
            </a:r>
          </a:p>
          <a:p>
            <a:pPr algn="ctr" eaLnBrk="1" hangingPunct="1">
              <a:spcBef>
                <a:spcPct val="20000"/>
              </a:spcBef>
            </a:pPr>
            <a:r>
              <a:rPr lang="en-US" altLang="en-US" sz="3200" b="1" dirty="0">
                <a:latin typeface="Arial" charset="0"/>
              </a:rPr>
              <a:t>(</a:t>
            </a:r>
            <a:r>
              <a:rPr lang="en-US" altLang="en-US" sz="3200" b="1" dirty="0" smtClean="0">
                <a:latin typeface="Arial" charset="0"/>
              </a:rPr>
              <a:t>Where and how </a:t>
            </a:r>
            <a:r>
              <a:rPr lang="en-US" altLang="en-US" sz="3200" b="1" dirty="0">
                <a:latin typeface="Arial" charset="0"/>
              </a:rPr>
              <a:t>you probe </a:t>
            </a:r>
          </a:p>
          <a:p>
            <a:pPr algn="ctr" eaLnBrk="1" hangingPunct="1">
              <a:spcBef>
                <a:spcPct val="20000"/>
              </a:spcBef>
            </a:pPr>
            <a:r>
              <a:rPr lang="en-US" altLang="en-US" sz="3200" b="1" dirty="0">
                <a:latin typeface="Arial" charset="0"/>
              </a:rPr>
              <a:t>and how far you go.)</a:t>
            </a:r>
          </a:p>
        </p:txBody>
      </p:sp>
    </p:spTree>
    <p:extLst>
      <p:ext uri="{BB962C8B-B14F-4D97-AF65-F5344CB8AC3E}">
        <p14:creationId xmlns:p14="http://schemas.microsoft.com/office/powerpoint/2010/main" val="15899781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 stop does not automatically justify a frisk</a:t>
            </a:r>
            <a:endParaRPr lang="en-US" b="1" i="1" dirty="0"/>
          </a:p>
        </p:txBody>
      </p:sp>
      <p:sp>
        <p:nvSpPr>
          <p:cNvPr id="3" name="Content Placeholder 2"/>
          <p:cNvSpPr>
            <a:spLocks noGrp="1"/>
          </p:cNvSpPr>
          <p:nvPr>
            <p:ph idx="1"/>
          </p:nvPr>
        </p:nvSpPr>
        <p:spPr/>
        <p:txBody>
          <a:bodyPr>
            <a:normAutofit/>
          </a:bodyPr>
          <a:lstStyle/>
          <a:p>
            <a:pPr marL="0" indent="0">
              <a:buNone/>
            </a:pPr>
            <a:r>
              <a:rPr lang="en-US" sz="4000" b="1" dirty="0" smtClean="0"/>
              <a:t>You Must articulate a reasonable suspicion that leads you to believe the specific person you have stopped may be armed with a weapon.</a:t>
            </a:r>
          </a:p>
          <a:p>
            <a:pPr marL="0" indent="0">
              <a:buNone/>
            </a:pPr>
            <a:endParaRPr lang="en-US" sz="4000" dirty="0"/>
          </a:p>
        </p:txBody>
      </p:sp>
    </p:spTree>
    <p:extLst>
      <p:ext uri="{BB962C8B-B14F-4D97-AF65-F5344CB8AC3E}">
        <p14:creationId xmlns:p14="http://schemas.microsoft.com/office/powerpoint/2010/main" val="11286571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b="1" u="sng" dirty="0" smtClean="0">
                <a:solidFill>
                  <a:schemeClr val="tx1"/>
                </a:solidFill>
              </a:rPr>
              <a:t>Frisk of Suspect</a:t>
            </a:r>
          </a:p>
        </p:txBody>
      </p:sp>
      <p:sp>
        <p:nvSpPr>
          <p:cNvPr id="43011" name="Text Box 4"/>
          <p:cNvSpPr txBox="1">
            <a:spLocks noChangeArrowheads="1"/>
          </p:cNvSpPr>
          <p:nvPr/>
        </p:nvSpPr>
        <p:spPr bwMode="auto">
          <a:xfrm>
            <a:off x="609600" y="1828800"/>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1</a:t>
            </a:r>
          </a:p>
        </p:txBody>
      </p:sp>
      <p:sp>
        <p:nvSpPr>
          <p:cNvPr id="43012" name="Text Box 5"/>
          <p:cNvSpPr txBox="1">
            <a:spLocks noChangeArrowheads="1"/>
          </p:cNvSpPr>
          <p:nvPr/>
        </p:nvSpPr>
        <p:spPr bwMode="auto">
          <a:xfrm>
            <a:off x="685800" y="4038600"/>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2</a:t>
            </a:r>
          </a:p>
        </p:txBody>
      </p:sp>
      <p:sp>
        <p:nvSpPr>
          <p:cNvPr id="43013" name="Rectangle 6"/>
          <p:cNvSpPr>
            <a:spLocks noGrp="1" noChangeArrowheads="1"/>
          </p:cNvSpPr>
          <p:nvPr>
            <p:ph type="body" idx="1"/>
          </p:nvPr>
        </p:nvSpPr>
        <p:spPr>
          <a:xfrm>
            <a:off x="2590800" y="1828800"/>
            <a:ext cx="5943600" cy="1600200"/>
          </a:xfrm>
          <a:noFill/>
        </p:spPr>
        <p:txBody>
          <a:bodyPr>
            <a:noAutofit/>
          </a:bodyPr>
          <a:lstStyle/>
          <a:p>
            <a:pPr algn="ctr" eaLnBrk="1" hangingPunct="1">
              <a:buFontTx/>
              <a:buNone/>
            </a:pPr>
            <a:r>
              <a:rPr lang="en-US" altLang="en-US" sz="3600" b="1" dirty="0" smtClean="0"/>
              <a:t>Objective observations of facts that lead you to believe you may be in danger.</a:t>
            </a:r>
          </a:p>
        </p:txBody>
      </p:sp>
      <p:sp>
        <p:nvSpPr>
          <p:cNvPr id="43014" name="Rectangle 7"/>
          <p:cNvSpPr>
            <a:spLocks noChangeArrowheads="1"/>
          </p:cNvSpPr>
          <p:nvPr/>
        </p:nvSpPr>
        <p:spPr bwMode="auto">
          <a:xfrm>
            <a:off x="2514600" y="4648200"/>
            <a:ext cx="617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20000"/>
              </a:spcBef>
            </a:pPr>
            <a:r>
              <a:rPr lang="en-US" altLang="en-US" sz="3200" b="1" dirty="0">
                <a:latin typeface="Arial" charset="0"/>
              </a:rPr>
              <a:t>Objective observations of facts that lead you to believe that particular person is armed with a weapon.</a:t>
            </a:r>
          </a:p>
        </p:txBody>
      </p:sp>
    </p:spTree>
    <p:extLst>
      <p:ext uri="{BB962C8B-B14F-4D97-AF65-F5344CB8AC3E}">
        <p14:creationId xmlns:p14="http://schemas.microsoft.com/office/powerpoint/2010/main" val="31283726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b="1" i="1" dirty="0" smtClean="0"/>
              <a:t>FRISK/SEARCH State v Andrews </a:t>
            </a:r>
            <a:r>
              <a:rPr lang="nb-NO" dirty="0" smtClean="0"/>
              <a:t>320 </a:t>
            </a:r>
            <a:r>
              <a:rPr lang="nb-NO" dirty="0"/>
              <a:t>Ga. App. 792; 740 </a:t>
            </a:r>
            <a:r>
              <a:rPr lang="nb-NO" dirty="0" smtClean="0"/>
              <a:t>(2013)</a:t>
            </a:r>
            <a:endParaRPr lang="en-US" b="1" i="1"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520262" y="1300766"/>
            <a:ext cx="8229600" cy="5632311"/>
          </a:xfrm>
          <a:prstGeom prst="rect">
            <a:avLst/>
          </a:prstGeom>
        </p:spPr>
        <p:txBody>
          <a:bodyPr wrap="square">
            <a:spAutoFit/>
          </a:bodyPr>
          <a:lstStyle/>
          <a:p>
            <a:r>
              <a:rPr lang="en-US" sz="3600" b="1" dirty="0" smtClean="0"/>
              <a:t>In a first-tier encounter, police may approach citizens, ask for identification, ask for consent to search, and otherwise freely question the citizen without any basis or belief of criminal activity so long as the police do not detain the citizen or convey the message that the citizen may not leave. A request to search during a first-tier encounter does not require articulable suspicion. </a:t>
            </a:r>
            <a:endParaRPr lang="en-US" sz="3600" dirty="0"/>
          </a:p>
        </p:txBody>
      </p:sp>
    </p:spTree>
    <p:extLst>
      <p:ext uri="{BB962C8B-B14F-4D97-AF65-F5344CB8AC3E}">
        <p14:creationId xmlns:p14="http://schemas.microsoft.com/office/powerpoint/2010/main" val="1301776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b="1" i="1" dirty="0"/>
          </a:p>
        </p:txBody>
      </p:sp>
      <p:sp>
        <p:nvSpPr>
          <p:cNvPr id="3" name="Content Placeholder 2"/>
          <p:cNvSpPr>
            <a:spLocks noGrp="1"/>
          </p:cNvSpPr>
          <p:nvPr>
            <p:ph idx="1"/>
          </p:nvPr>
        </p:nvSpPr>
        <p:spPr>
          <a:xfrm>
            <a:off x="457200" y="0"/>
            <a:ext cx="8229600" cy="6705600"/>
          </a:xfrm>
        </p:spPr>
        <p:txBody>
          <a:bodyPr>
            <a:noAutofit/>
          </a:bodyPr>
          <a:lstStyle/>
          <a:p>
            <a:pPr marL="0" indent="0">
              <a:buNone/>
            </a:pPr>
            <a:r>
              <a:rPr lang="en-US" sz="2800" b="1" dirty="0"/>
              <a:t>In a first-tier encounter, police may approach citizens, ask for identification, ask for consent to search, and otherwise freely question the citizen without any basis or belief of criminal activity so long as the police do not detain the citizen or convey the message that the citizen may not leave. A request to search during a first-tier encounter does not require articulable suspicion. If a police officer lawfully pats down a suspect's outer clothing and feels an object whose contour or mass makes its identity immediately apparent, there has been no invasion of the suspect's privacy beyond that already authorized by the officer's search for weapons pursuant to Terry; if the object is contraband, its warrantless seizure would be justified by the same practical considerations that inhere in the plain-view context. </a:t>
            </a:r>
          </a:p>
        </p:txBody>
      </p:sp>
    </p:spTree>
    <p:extLst>
      <p:ext uri="{BB962C8B-B14F-4D97-AF65-F5344CB8AC3E}">
        <p14:creationId xmlns:p14="http://schemas.microsoft.com/office/powerpoint/2010/main" val="1345695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FOUR MAIN ASSETTS </a:t>
            </a:r>
            <a:endParaRPr lang="en-US" b="1" i="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4800" dirty="0" smtClean="0"/>
              <a:t> Value driven</a:t>
            </a:r>
          </a:p>
          <a:p>
            <a:pPr>
              <a:buFont typeface="Wingdings" panose="05000000000000000000" pitchFamily="2" charset="2"/>
              <a:buChar char="Ø"/>
            </a:pPr>
            <a:r>
              <a:rPr lang="en-US" sz="4800" dirty="0"/>
              <a:t> </a:t>
            </a:r>
            <a:r>
              <a:rPr lang="en-US" sz="4800" dirty="0" smtClean="0"/>
              <a:t>Excellent work ethic</a:t>
            </a:r>
          </a:p>
          <a:p>
            <a:pPr>
              <a:buFont typeface="Wingdings" panose="05000000000000000000" pitchFamily="2" charset="2"/>
              <a:buChar char="Ø"/>
            </a:pPr>
            <a:r>
              <a:rPr lang="en-US" sz="4800" dirty="0"/>
              <a:t> </a:t>
            </a:r>
            <a:r>
              <a:rPr lang="en-US" sz="4800" dirty="0" smtClean="0"/>
              <a:t>Good people skills</a:t>
            </a:r>
          </a:p>
          <a:p>
            <a:pPr>
              <a:buFont typeface="Wingdings" panose="05000000000000000000" pitchFamily="2" charset="2"/>
              <a:buChar char="Ø"/>
            </a:pPr>
            <a:r>
              <a:rPr lang="en-US" sz="4800" dirty="0"/>
              <a:t> </a:t>
            </a:r>
            <a:r>
              <a:rPr lang="en-US" sz="4800" dirty="0" smtClean="0"/>
              <a:t>Intelligence</a:t>
            </a:r>
            <a:endParaRPr lang="en-US" sz="4800" dirty="0"/>
          </a:p>
        </p:txBody>
      </p:sp>
    </p:spTree>
    <p:extLst>
      <p:ext uri="{BB962C8B-B14F-4D97-AF65-F5344CB8AC3E}">
        <p14:creationId xmlns:p14="http://schemas.microsoft.com/office/powerpoint/2010/main" val="14553339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78372" y="7883"/>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96000"/>
          </a:xfrm>
        </p:spPr>
        <p:txBody>
          <a:bodyPr/>
          <a:lstStyle/>
          <a:p>
            <a:pPr marL="0" indent="0">
              <a:buNone/>
            </a:pPr>
            <a:r>
              <a:rPr lang="en-US" dirty="0" smtClean="0"/>
              <a:t>Moreover, an officer need not conclusively identify what type of drug the defendant was carrying in </a:t>
            </a:r>
            <a:r>
              <a:rPr lang="en-US" b="1" dirty="0" smtClean="0"/>
              <a:t>order</a:t>
            </a:r>
            <a:r>
              <a:rPr lang="en-US" dirty="0" smtClean="0"/>
              <a:t> for the '</a:t>
            </a:r>
            <a:r>
              <a:rPr lang="en-US" b="1" dirty="0" smtClean="0"/>
              <a:t>plain feel'</a:t>
            </a:r>
            <a:r>
              <a:rPr lang="en-US" dirty="0" smtClean="0"/>
              <a:t> doctrine to make the seizure of the contraband lawful.</a:t>
            </a:r>
            <a:br>
              <a:rPr lang="en-US" dirty="0" smtClean="0"/>
            </a:br>
            <a:endParaRPr lang="en-US" dirty="0" smtClean="0"/>
          </a:p>
          <a:p>
            <a:pPr marL="0" indent="0">
              <a:buNone/>
            </a:pPr>
            <a:endParaRPr lang="en-US" dirty="0"/>
          </a:p>
        </p:txBody>
      </p:sp>
      <p:sp>
        <p:nvSpPr>
          <p:cNvPr id="4" name="Rectangle 3"/>
          <p:cNvSpPr/>
          <p:nvPr/>
        </p:nvSpPr>
        <p:spPr>
          <a:xfrm>
            <a:off x="457200" y="2136339"/>
            <a:ext cx="8229600" cy="5016758"/>
          </a:xfrm>
          <a:prstGeom prst="rect">
            <a:avLst/>
          </a:prstGeom>
        </p:spPr>
        <p:txBody>
          <a:bodyPr wrap="square">
            <a:spAutoFit/>
          </a:bodyPr>
          <a:lstStyle/>
          <a:p>
            <a:endParaRPr lang="en-US" sz="3200" dirty="0" smtClean="0"/>
          </a:p>
          <a:p>
            <a:r>
              <a:rPr lang="en-US" sz="3200" dirty="0" smtClean="0"/>
              <a:t>if the object is contraband, its warrantless </a:t>
            </a:r>
            <a:endParaRPr lang="en-US" sz="3200" dirty="0"/>
          </a:p>
          <a:p>
            <a:r>
              <a:rPr lang="en-US" sz="3200" dirty="0" smtClean="0"/>
              <a:t>seizure would be justified by the same practical considerations that inhere in the </a:t>
            </a:r>
            <a:r>
              <a:rPr lang="en-US" sz="3200" b="1" dirty="0" smtClean="0"/>
              <a:t>plain</a:t>
            </a:r>
            <a:r>
              <a:rPr lang="en-US" sz="3200" dirty="0" smtClean="0"/>
              <a:t>-view context. Moreover, an officer need not conclusively identify what type of drug the defendant was carrying in order for the '</a:t>
            </a:r>
            <a:r>
              <a:rPr lang="en-US" sz="3200" b="1" dirty="0" smtClean="0"/>
              <a:t>plain feel'</a:t>
            </a:r>
            <a:r>
              <a:rPr lang="en-US" sz="3200" dirty="0" smtClean="0"/>
              <a:t> doctrine to make the seizure of the contraband lawful.</a:t>
            </a:r>
            <a:br>
              <a:rPr lang="en-US" sz="3200" dirty="0" smtClean="0"/>
            </a:br>
            <a:endParaRPr lang="en-US" sz="3200" dirty="0"/>
          </a:p>
        </p:txBody>
      </p:sp>
    </p:spTree>
    <p:extLst>
      <p:ext uri="{BB962C8B-B14F-4D97-AF65-F5344CB8AC3E}">
        <p14:creationId xmlns:p14="http://schemas.microsoft.com/office/powerpoint/2010/main" val="32602027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531"/>
            <a:ext cx="8229600" cy="914400"/>
          </a:xfrm>
        </p:spPr>
        <p:txBody>
          <a:bodyPr/>
          <a:lstStyle/>
          <a:p>
            <a:r>
              <a:rPr lang="en-US" dirty="0" smtClean="0"/>
              <a:t>Dunn 289 </a:t>
            </a:r>
            <a:r>
              <a:rPr lang="en-US" dirty="0"/>
              <a:t>Ga. App. </a:t>
            </a:r>
            <a:r>
              <a:rPr lang="en-US" dirty="0" smtClean="0"/>
              <a:t>585 (2008)</a:t>
            </a:r>
            <a:endParaRPr lang="en-US" dirty="0"/>
          </a:p>
        </p:txBody>
      </p:sp>
      <p:sp>
        <p:nvSpPr>
          <p:cNvPr id="3" name="Content Placeholder 2"/>
          <p:cNvSpPr>
            <a:spLocks noGrp="1"/>
          </p:cNvSpPr>
          <p:nvPr>
            <p:ph idx="1"/>
          </p:nvPr>
        </p:nvSpPr>
        <p:spPr>
          <a:xfrm>
            <a:off x="381000" y="762000"/>
            <a:ext cx="8229600" cy="6019800"/>
          </a:xfrm>
        </p:spPr>
        <p:txBody>
          <a:bodyPr>
            <a:noAutofit/>
          </a:bodyPr>
          <a:lstStyle/>
          <a:p>
            <a:pPr marL="0" indent="0">
              <a:buNone/>
            </a:pPr>
            <a:r>
              <a:rPr lang="en-US" sz="2400" b="1" dirty="0" smtClean="0"/>
              <a:t>Likewise</a:t>
            </a:r>
            <a:r>
              <a:rPr lang="en-US" sz="2400" b="1" dirty="0"/>
              <a:t>, Dunn's claim that the officer exceeded the scope of his consent to a pat-down search also fails.</a:t>
            </a:r>
            <a:r>
              <a:rPr lang="en-US" sz="2400" b="1" i="1" baseline="30000" dirty="0">
                <a:hlinkClick r:id="rId2"/>
              </a:rPr>
              <a:t>HN3</a:t>
            </a:r>
            <a:r>
              <a:rPr lang="en-US" sz="2400" b="1" dirty="0"/>
              <a:t> “Under the plain feel doctrine, if, during a lawful pat-down search, an officer feels an object whose contours or mass makes it immediately identifiable as contraband, that officer can seize the item.” </a:t>
            </a:r>
            <a:r>
              <a:rPr lang="en-US" sz="2400" b="1" i="1" dirty="0">
                <a:hlinkClick r:id="rId3"/>
              </a:rPr>
              <a:t>State v. Henderson</a:t>
            </a:r>
            <a:r>
              <a:rPr lang="en-US" sz="2400" b="1" dirty="0">
                <a:hlinkClick r:id="rId3"/>
              </a:rPr>
              <a:t>, 263 Ga. App. 880, 883 (589 SE2d 647) (2003)</a:t>
            </a:r>
            <a:r>
              <a:rPr lang="en-US" sz="2400" b="1" dirty="0"/>
              <a:t>. An officer need not “ ‘conclusively identify’ what type of drug [the defendant] was carrying in order for the ‘plain feel’ doctrine to make the seizure of the contraband lawful.”  [***5] (Citations and punctuation omitted.) </a:t>
            </a:r>
            <a:r>
              <a:rPr lang="en-US" sz="2400" b="1" i="1" dirty="0">
                <a:hlinkClick r:id="rId4"/>
              </a:rPr>
              <a:t>Holmes v. State</a:t>
            </a:r>
            <a:r>
              <a:rPr lang="en-US" sz="2400" b="1" dirty="0">
                <a:hlinkClick r:id="rId4"/>
              </a:rPr>
              <a:t>, 267 Ga. App. 651, 653 (601 SE2d 134) (2004</a:t>
            </a:r>
            <a:r>
              <a:rPr lang="en-US" sz="2400" b="1" dirty="0" smtClean="0">
                <a:hlinkClick r:id="rId4"/>
              </a:rPr>
              <a:t>)</a:t>
            </a:r>
            <a:r>
              <a:rPr lang="en-US" sz="2400" b="1" dirty="0" smtClean="0"/>
              <a:t>.In </a:t>
            </a:r>
            <a:r>
              <a:rPr lang="en-US" sz="2400" b="1" dirty="0"/>
              <a:t>this case, the trooper testified that he saw a plastic bag sticking out of Dunn's pocket and that he felt </a:t>
            </a:r>
            <a:r>
              <a:rPr lang="en-US" sz="2400" b="1" dirty="0" smtClean="0"/>
              <a:t>powdery substance in</a:t>
            </a:r>
            <a:r>
              <a:rPr lang="en-US" sz="2400" b="1" dirty="0"/>
              <a:t>  [*587]  the bag that he believed was cocaine or methamphetamine. As a result, the trooper was authorized to remove the bag from Dunn's </a:t>
            </a:r>
            <a:r>
              <a:rPr lang="en-US" sz="2400" b="1" dirty="0" smtClean="0"/>
              <a:t>pocket</a:t>
            </a:r>
            <a:r>
              <a:rPr lang="en-US" sz="2400" b="1" dirty="0"/>
              <a:t>.</a:t>
            </a:r>
          </a:p>
          <a:p>
            <a:endParaRPr lang="en-US" sz="2400" b="1" dirty="0"/>
          </a:p>
        </p:txBody>
      </p:sp>
    </p:spTree>
    <p:extLst>
      <p:ext uri="{BB962C8B-B14F-4D97-AF65-F5344CB8AC3E}">
        <p14:creationId xmlns:p14="http://schemas.microsoft.com/office/powerpoint/2010/main" val="20622951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PLAIN FEEL</a:t>
            </a:r>
            <a:endParaRPr lang="en-US" b="1" i="1" dirty="0"/>
          </a:p>
        </p:txBody>
      </p:sp>
      <p:sp>
        <p:nvSpPr>
          <p:cNvPr id="3" name="Content Placeholder 2"/>
          <p:cNvSpPr>
            <a:spLocks noGrp="1"/>
          </p:cNvSpPr>
          <p:nvPr>
            <p:ph idx="1"/>
          </p:nvPr>
        </p:nvSpPr>
        <p:spPr/>
        <p:txBody>
          <a:bodyPr/>
          <a:lstStyle/>
          <a:p>
            <a:pPr marL="0" indent="0">
              <a:buNone/>
            </a:pPr>
            <a:r>
              <a:rPr lang="en-US" dirty="0"/>
              <a:t> </a:t>
            </a:r>
            <a:r>
              <a:rPr lang="en-US" sz="4000" b="1" dirty="0" smtClean="0"/>
              <a:t>1.)  Frisk is justified</a:t>
            </a:r>
          </a:p>
          <a:p>
            <a:pPr marL="0" indent="0">
              <a:buNone/>
            </a:pPr>
            <a:r>
              <a:rPr lang="en-US" sz="4000" b="1" dirty="0" smtClean="0"/>
              <a:t> 2.)The</a:t>
            </a:r>
            <a:r>
              <a:rPr lang="en-US" sz="4000" dirty="0" smtClean="0"/>
              <a:t> </a:t>
            </a:r>
            <a:r>
              <a:rPr lang="en-US" sz="4000" b="1" dirty="0" smtClean="0"/>
              <a:t>object contour or mass makes its identity immediately apparent that it is contraband</a:t>
            </a:r>
            <a:endParaRPr lang="en-US" sz="4000" dirty="0"/>
          </a:p>
        </p:txBody>
      </p:sp>
    </p:spTree>
    <p:extLst>
      <p:ext uri="{BB962C8B-B14F-4D97-AF65-F5344CB8AC3E}">
        <p14:creationId xmlns:p14="http://schemas.microsoft.com/office/powerpoint/2010/main" val="31768214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 y="304800"/>
            <a:ext cx="8991600" cy="6553200"/>
          </a:xfrm>
        </p:spPr>
        <p:txBody>
          <a:bodyPr/>
          <a:lstStyle/>
          <a:p>
            <a:pPr algn="ctr" eaLnBrk="1" hangingPunct="1">
              <a:lnSpc>
                <a:spcPct val="90000"/>
              </a:lnSpc>
              <a:buFontTx/>
              <a:buNone/>
            </a:pPr>
            <a:r>
              <a:rPr lang="en-US" altLang="en-US" sz="2800" b="1" dirty="0" smtClean="0"/>
              <a:t>The </a:t>
            </a:r>
            <a:r>
              <a:rPr lang="en-US" altLang="en-US" sz="2800" b="1" i="1" dirty="0" smtClean="0"/>
              <a:t>Terry</a:t>
            </a:r>
            <a:r>
              <a:rPr lang="en-US" altLang="en-US" sz="2800" b="1" dirty="0" smtClean="0"/>
              <a:t> case created an exception to the requirement of probable cause, an exception whose ‘narrow scope’ this Court ‘has been careful to maintain.’ Under the doctrine a law enforcement officer, for his own protection and safety, may conduct a </a:t>
            </a:r>
            <a:r>
              <a:rPr lang="en-US" altLang="en-US" sz="2800" b="1" dirty="0" err="1" smtClean="0"/>
              <a:t>patdown</a:t>
            </a:r>
            <a:r>
              <a:rPr lang="en-US" altLang="en-US" sz="2800" b="1" dirty="0" smtClean="0"/>
              <a:t> to find weapons that he reasonably believes or suspects are then in the possession of the person he has accosted…Nothing in </a:t>
            </a:r>
            <a:r>
              <a:rPr lang="en-US" altLang="en-US" sz="2800" b="1" i="1" dirty="0" smtClean="0"/>
              <a:t>Terry</a:t>
            </a:r>
            <a:r>
              <a:rPr lang="en-US" altLang="en-US" sz="2800" b="1" dirty="0" smtClean="0"/>
              <a:t> can be understood to allow a generalized ‘cursory search for weapons’ or, indeed, any search whatever for anything but weapons. The ‘narrow scope’ of the </a:t>
            </a:r>
            <a:r>
              <a:rPr lang="en-US" altLang="en-US" sz="2800" b="1" i="1" dirty="0" smtClean="0"/>
              <a:t>Terry</a:t>
            </a:r>
            <a:r>
              <a:rPr lang="en-US" altLang="en-US" sz="2800" b="1" dirty="0" smtClean="0"/>
              <a:t> exception does not permit a frisk for weapons on less than reasonable belief or suspicion directed at the person to be frisked, even though that person happens to be on premises where an authorized narcotics search is taking place.</a:t>
            </a:r>
          </a:p>
        </p:txBody>
      </p:sp>
    </p:spTree>
    <p:extLst>
      <p:ext uri="{BB962C8B-B14F-4D97-AF65-F5344CB8AC3E}">
        <p14:creationId xmlns:p14="http://schemas.microsoft.com/office/powerpoint/2010/main" val="39345313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28600" y="228600"/>
            <a:ext cx="8763000" cy="6629400"/>
          </a:xfrm>
        </p:spPr>
        <p:txBody>
          <a:bodyPr/>
          <a:lstStyle/>
          <a:p>
            <a:pPr algn="ctr" eaLnBrk="1" hangingPunct="1">
              <a:lnSpc>
                <a:spcPct val="80000"/>
              </a:lnSpc>
              <a:buFontTx/>
              <a:buNone/>
            </a:pPr>
            <a:r>
              <a:rPr lang="en-US" altLang="en-US" sz="2800" b="1" dirty="0" smtClean="0"/>
              <a:t>Evans testified only that he could not rule out “specifically” that the object in Howard’s pocket might be a weapon and that “it is hard to tell” through blue jeans. However, if such indecision were sufficient to justify the intrusion at issue here, the protections of the Fourth Amendment would be eviscerated for purposes of a </a:t>
            </a:r>
            <a:r>
              <a:rPr lang="en-US" altLang="en-US" sz="2800" b="1" i="1" dirty="0" smtClean="0"/>
              <a:t>Terry</a:t>
            </a:r>
            <a:r>
              <a:rPr lang="en-US" altLang="en-US" sz="2800" b="1" dirty="0" smtClean="0"/>
              <a:t> pat-down, since all an officer would have to state is that he did not know if the object at issue was a weapon. This is not to say than an officer must be absolutely positive that an object is a weapon in order to protect himself by looking to make sure. Officer safety is paramount. But, to satisfy the Fourth Amendment when dealing with what may be an unusual weapon, “an officer must provide specific and articulable facts which reasonably support a suspicion that the particular suspect is armed with an atypical weapon which would feel like the object felt during the pat down</a:t>
            </a:r>
          </a:p>
        </p:txBody>
      </p:sp>
    </p:spTree>
    <p:extLst>
      <p:ext uri="{BB962C8B-B14F-4D97-AF65-F5344CB8AC3E}">
        <p14:creationId xmlns:p14="http://schemas.microsoft.com/office/powerpoint/2010/main" val="21918017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228600" y="457200"/>
            <a:ext cx="8686800" cy="6019800"/>
          </a:xfrm>
        </p:spPr>
        <p:txBody>
          <a:bodyPr>
            <a:normAutofit lnSpcReduction="10000"/>
          </a:bodyPr>
          <a:lstStyle/>
          <a:p>
            <a:pPr algn="ctr">
              <a:buNone/>
            </a:pPr>
            <a:r>
              <a:rPr lang="en-US" altLang="en-US" sz="2800" b="1" dirty="0" smtClean="0"/>
              <a:t>Only then can judges satisfy the Fourth Amendment’s requirement “of a neutral evaluation of the reasonableness of a particular search by comparing the facts with the officer’s view of those facts.” In this case, Officer Evans provided no facts whatsoever which would lead a police officer to suspect that the 3 inch tubular pill bottles in Howard’s pocket were some type of “atypical weapon” so as to justify intruding into Howard’s pocket for the officer’s protection. Absent any such facts on the record, the trial court erred as a matter of law in finding that exceeding the bounds of a </a:t>
            </a:r>
            <a:r>
              <a:rPr lang="en-US" altLang="en-US" sz="2800" b="1" i="1" dirty="0" smtClean="0"/>
              <a:t>Terry</a:t>
            </a:r>
            <a:r>
              <a:rPr lang="en-US" altLang="en-US" sz="2800" b="1" dirty="0" smtClean="0"/>
              <a:t> pat-down was justified in the case. </a:t>
            </a:r>
          </a:p>
          <a:p>
            <a:pPr algn="ctr">
              <a:buNone/>
            </a:pPr>
            <a:r>
              <a:rPr lang="en-US" sz="2800" dirty="0" smtClean="0">
                <a:solidFill>
                  <a:srgbClr val="0070C0"/>
                </a:solidFill>
              </a:rPr>
              <a:t>SUDDUTH v. THE STATE. </a:t>
            </a:r>
            <a:r>
              <a:rPr lang="en-US" sz="2800" dirty="0">
                <a:solidFill>
                  <a:srgbClr val="0070C0"/>
                </a:solidFill>
              </a:rPr>
              <a:t>288 Ga. App. 541</a:t>
            </a:r>
            <a:r>
              <a:rPr lang="en-US" sz="2800" dirty="0" smtClean="0">
                <a:solidFill>
                  <a:srgbClr val="0070C0"/>
                </a:solidFill>
              </a:rPr>
              <a:t/>
            </a:r>
            <a:br>
              <a:rPr lang="en-US" sz="2800" dirty="0" smtClean="0">
                <a:solidFill>
                  <a:srgbClr val="0070C0"/>
                </a:solidFill>
              </a:rPr>
            </a:br>
            <a:endParaRPr lang="en-US" altLang="en-US" sz="2800" b="1" dirty="0" smtClean="0">
              <a:solidFill>
                <a:srgbClr val="0070C0"/>
              </a:solidFill>
            </a:endParaRPr>
          </a:p>
        </p:txBody>
      </p:sp>
    </p:spTree>
    <p:extLst>
      <p:ext uri="{BB962C8B-B14F-4D97-AF65-F5344CB8AC3E}">
        <p14:creationId xmlns:p14="http://schemas.microsoft.com/office/powerpoint/2010/main" val="27027719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FLIGHT ISSUES</a:t>
            </a:r>
            <a:r>
              <a:rPr lang="en-US" dirty="0"/>
              <a:t/>
            </a:r>
            <a:br>
              <a:rPr lang="en-US" dirty="0"/>
            </a:br>
            <a:endParaRPr lang="en-US"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marL="0" indent="0">
              <a:buNone/>
            </a:pPr>
            <a:r>
              <a:rPr lang="en-US" sz="3600" dirty="0" smtClean="0"/>
              <a:t>Obstruction, a person </a:t>
            </a:r>
            <a:r>
              <a:rPr lang="en-US" sz="3600" dirty="0"/>
              <a:t>commits the offense of </a:t>
            </a:r>
            <a:r>
              <a:rPr lang="en-US" sz="3600" b="1" dirty="0"/>
              <a:t>obstruction</a:t>
            </a:r>
            <a:r>
              <a:rPr lang="en-US" sz="3600" dirty="0"/>
              <a:t> </a:t>
            </a:r>
            <a:r>
              <a:rPr lang="en-US" sz="3600" b="1" dirty="0"/>
              <a:t>of an officer</a:t>
            </a:r>
            <a:r>
              <a:rPr lang="en-US" sz="3600" dirty="0"/>
              <a:t> when he knowingly and willfully obstructs or hinders any law enforcement officer in the lawful discharge  [*7] of his official duties. </a:t>
            </a:r>
            <a:r>
              <a:rPr lang="en-US" sz="3600" b="1" dirty="0"/>
              <a:t>Flight</a:t>
            </a:r>
            <a:r>
              <a:rPr lang="en-US" sz="3600" dirty="0"/>
              <a:t> after a lawful command to halt constitutes </a:t>
            </a:r>
            <a:r>
              <a:rPr lang="en-US" sz="3600" b="1" dirty="0"/>
              <a:t>obstruction</a:t>
            </a:r>
            <a:r>
              <a:rPr lang="en-US" sz="3600" dirty="0"/>
              <a:t> </a:t>
            </a:r>
            <a:r>
              <a:rPr lang="en-US" sz="3600" b="1" dirty="0"/>
              <a:t>of an officer</a:t>
            </a:r>
            <a:r>
              <a:rPr lang="en-US" sz="3600" b="1" dirty="0" smtClean="0"/>
              <a:t>.</a:t>
            </a:r>
            <a:r>
              <a:rPr lang="en-US" sz="3600" dirty="0" smtClean="0"/>
              <a:t>”</a:t>
            </a:r>
          </a:p>
          <a:p>
            <a:pPr marL="0" indent="0">
              <a:buNone/>
            </a:pPr>
            <a:endParaRPr lang="en-US" sz="3600" dirty="0"/>
          </a:p>
          <a:p>
            <a:r>
              <a:rPr lang="en-US" sz="4000" b="1" dirty="0"/>
              <a:t>The Georgia Courts have followed the US Supreme Courts rationale where flight in conjunction with other factors can be used as a basis for reasonable suspicion (such as high crime areas etc.)</a:t>
            </a:r>
            <a:endParaRPr lang="en-US" sz="4000" dirty="0"/>
          </a:p>
          <a:p>
            <a:r>
              <a:rPr lang="en-US" sz="4000" b="1" dirty="0"/>
              <a:t>Officers must insure they are within the law as to the three (3) tiers of police citizen encounters and they can articulate the facts and circumstances regarding the flight.</a:t>
            </a:r>
            <a:endParaRPr lang="en-US" sz="4000" dirty="0"/>
          </a:p>
          <a:p>
            <a:r>
              <a:rPr lang="en-US" sz="4000" b="1" i="1" dirty="0"/>
              <a:t>Running from the police alone (depending upon the circumstances) may not justify a stop </a:t>
            </a: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2443833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rgbClr val="000000"/>
                </a:solidFill>
                <a:latin typeface="Verdana"/>
                <a:ea typeface="Calibri"/>
                <a:cs typeface="Times New Roman"/>
              </a:rPr>
              <a:t>Flight can be a significant factor in determining probable cause. See </a:t>
            </a:r>
            <a:r>
              <a:rPr lang="en-US" b="1" i="1" dirty="0">
                <a:solidFill>
                  <a:srgbClr val="CC00BB"/>
                </a:solidFill>
                <a:latin typeface="Verdana"/>
                <a:ea typeface="Calibri"/>
                <a:cs typeface="Times New Roman"/>
                <a:hlinkClick r:id="rId2"/>
              </a:rPr>
              <a:t>Howie v. State</a:t>
            </a:r>
            <a:r>
              <a:rPr lang="en-US" b="1" dirty="0">
                <a:solidFill>
                  <a:srgbClr val="CC00BB"/>
                </a:solidFill>
                <a:latin typeface="Verdana"/>
                <a:ea typeface="Calibri"/>
                <a:cs typeface="Times New Roman"/>
                <a:hlinkClick r:id="rId2"/>
              </a:rPr>
              <a:t>, 218 Ga. App. 45, 46 (1) (459 S.E.2d 179) (1995)</a:t>
            </a:r>
            <a:r>
              <a:rPr lang="en-US" b="1" dirty="0">
                <a:solidFill>
                  <a:srgbClr val="000000"/>
                </a:solidFill>
                <a:latin typeface="Verdana"/>
                <a:ea typeface="Calibri"/>
                <a:cs typeface="Times New Roman"/>
              </a:rPr>
              <a:t>; </a:t>
            </a:r>
            <a:r>
              <a:rPr lang="en-US" b="1" i="1" dirty="0">
                <a:solidFill>
                  <a:srgbClr val="CC00BB"/>
                </a:solidFill>
                <a:latin typeface="Verdana"/>
                <a:ea typeface="Calibri"/>
                <a:cs typeface="Times New Roman"/>
                <a:hlinkClick r:id="rId3"/>
              </a:rPr>
              <a:t>Manley v. State</a:t>
            </a:r>
            <a:r>
              <a:rPr lang="en-US" b="1" dirty="0">
                <a:solidFill>
                  <a:srgbClr val="CC00BB"/>
                </a:solidFill>
                <a:latin typeface="Verdana"/>
                <a:ea typeface="Calibri"/>
                <a:cs typeface="Times New Roman"/>
                <a:hlinkClick r:id="rId3"/>
              </a:rPr>
              <a:t>, 217 Ga. App. 556 (1) (458 S.E.2d 179) (1995)</a:t>
            </a:r>
            <a:r>
              <a:rPr lang="en-US" b="1" dirty="0">
                <a:solidFill>
                  <a:srgbClr val="000000"/>
                </a:solidFill>
                <a:latin typeface="Verdana"/>
                <a:ea typeface="Calibri"/>
                <a:cs typeface="Times New Roman"/>
              </a:rPr>
              <a:t>. </a:t>
            </a:r>
            <a:endParaRPr lang="en-US" b="1" dirty="0"/>
          </a:p>
        </p:txBody>
      </p:sp>
    </p:spTree>
    <p:extLst>
      <p:ext uri="{BB962C8B-B14F-4D97-AF65-F5344CB8AC3E}">
        <p14:creationId xmlns:p14="http://schemas.microsoft.com/office/powerpoint/2010/main" val="19220527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fontScale="92500" lnSpcReduction="10000"/>
          </a:bodyPr>
          <a:lstStyle/>
          <a:p>
            <a:pPr marL="0" indent="0">
              <a:buNone/>
            </a:pPr>
            <a:r>
              <a:rPr lang="en-US" b="1" dirty="0"/>
              <a:t>This attempt  to leave . . . was assessable as flight, which being evidence of consciousness of </a:t>
            </a:r>
            <a:r>
              <a:rPr lang="en-US" b="1" dirty="0" smtClean="0"/>
              <a:t>guilt in </a:t>
            </a:r>
            <a:r>
              <a:rPr lang="en-US" b="1" dirty="0"/>
              <a:t>the circumstances gave rise to an 'articulable suspicion' that [appellant] was engaged in criminal activity and authorized police to stop [appellant] briefly for investigation. Flight in connection with other circumstances may be sufficient probable cause to uphold a warrantless arrest or search </a:t>
            </a:r>
            <a:r>
              <a:rPr lang="en-US" b="1" dirty="0" smtClean="0"/>
              <a:t>. </a:t>
            </a:r>
            <a:r>
              <a:rPr lang="en-US" b="1" dirty="0"/>
              <a:t>. . . The Fourth Amendment does not require a policeman who lacks the precise level of information necessary for probable cause for arrest simply to shrug his shoulders and allow a criminal to </a:t>
            </a:r>
            <a:r>
              <a:rPr lang="en-US" b="1" dirty="0" err="1"/>
              <a:t>escape."</a:t>
            </a:r>
            <a:r>
              <a:rPr lang="en-US" b="1" i="1" dirty="0" err="1">
                <a:hlinkClick r:id="rId2"/>
              </a:rPr>
              <a:t>State</a:t>
            </a:r>
            <a:r>
              <a:rPr lang="en-US" b="1" i="1" dirty="0">
                <a:hlinkClick r:id="rId2"/>
              </a:rPr>
              <a:t> v. Smalls</a:t>
            </a:r>
            <a:r>
              <a:rPr lang="en-US" b="1" u="sng" dirty="0">
                <a:hlinkClick r:id="rId2"/>
              </a:rPr>
              <a:t>, 203 Ga. App. 283, 286 (2) (416</a:t>
            </a:r>
            <a:r>
              <a:rPr lang="en-US" b="1" dirty="0">
                <a:hlinkClick r:id="rId2"/>
              </a:rPr>
              <a:t> </a:t>
            </a:r>
            <a:endParaRPr lang="en-US" b="1" dirty="0"/>
          </a:p>
        </p:txBody>
      </p:sp>
    </p:spTree>
    <p:extLst>
      <p:ext uri="{BB962C8B-B14F-4D97-AF65-F5344CB8AC3E}">
        <p14:creationId xmlns:p14="http://schemas.microsoft.com/office/powerpoint/2010/main" val="13798439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altLang="en-US" sz="4000" b="1" u="sng" dirty="0" smtClean="0">
                <a:solidFill>
                  <a:schemeClr val="tx1"/>
                </a:solidFill>
              </a:rPr>
              <a:t>Illinois vs. </a:t>
            </a:r>
            <a:r>
              <a:rPr lang="en-US" altLang="en-US" sz="4000" b="1" u="sng" dirty="0" err="1" smtClean="0">
                <a:solidFill>
                  <a:schemeClr val="tx1"/>
                </a:solidFill>
              </a:rPr>
              <a:t>Wardlow</a:t>
            </a:r>
            <a:r>
              <a:rPr lang="en-US" altLang="en-US" sz="4000" b="1" u="sng" dirty="0" smtClean="0">
                <a:solidFill>
                  <a:schemeClr val="tx1"/>
                </a:solidFill>
              </a:rPr>
              <a:t/>
            </a:r>
            <a:br>
              <a:rPr lang="en-US" altLang="en-US" sz="4000" b="1" u="sng" dirty="0" smtClean="0">
                <a:solidFill>
                  <a:schemeClr val="tx1"/>
                </a:solidFill>
              </a:rPr>
            </a:br>
            <a:r>
              <a:rPr lang="en-US" altLang="en-US" sz="4000" dirty="0" smtClean="0">
                <a:solidFill>
                  <a:schemeClr val="tx1"/>
                </a:solidFill>
              </a:rPr>
              <a:t>528 U.S. 119</a:t>
            </a:r>
            <a:endParaRPr lang="en-US" altLang="en-US" sz="4000" b="1" u="sng" dirty="0" smtClean="0">
              <a:solidFill>
                <a:schemeClr val="tx1"/>
              </a:solidFill>
            </a:endParaRPr>
          </a:p>
        </p:txBody>
      </p:sp>
      <p:sp>
        <p:nvSpPr>
          <p:cNvPr id="37891" name="Rectangle 3"/>
          <p:cNvSpPr>
            <a:spLocks noGrp="1" noChangeArrowheads="1"/>
          </p:cNvSpPr>
          <p:nvPr>
            <p:ph type="body" idx="1"/>
          </p:nvPr>
        </p:nvSpPr>
        <p:spPr>
          <a:xfrm>
            <a:off x="457200" y="1676400"/>
            <a:ext cx="8229600" cy="5029200"/>
          </a:xfrm>
        </p:spPr>
        <p:txBody>
          <a:bodyPr/>
          <a:lstStyle/>
          <a:p>
            <a:pPr algn="ctr" eaLnBrk="1" hangingPunct="1">
              <a:buFontTx/>
              <a:buNone/>
            </a:pPr>
            <a:r>
              <a:rPr lang="en-US" altLang="en-US" dirty="0" smtClean="0"/>
              <a:t>“</a:t>
            </a:r>
            <a:r>
              <a:rPr lang="en-US" altLang="en-US" sz="3600" b="1" dirty="0" smtClean="0"/>
              <a:t>The fact that the stop occurred in a ‘high crime area’ is among the relevant contextual considerations in a Terry analysis.”</a:t>
            </a:r>
          </a:p>
          <a:p>
            <a:pPr algn="ctr" eaLnBrk="1" hangingPunct="1">
              <a:buFontTx/>
              <a:buNone/>
            </a:pPr>
            <a:endParaRPr lang="en-US" altLang="en-US" sz="3600" b="1" dirty="0" smtClean="0"/>
          </a:p>
          <a:p>
            <a:pPr algn="ctr" eaLnBrk="1" hangingPunct="1">
              <a:buFontTx/>
              <a:buNone/>
            </a:pPr>
            <a:r>
              <a:rPr lang="en-US" altLang="en-US" sz="3600" b="1" dirty="0" smtClean="0"/>
              <a:t>“In context of a Terry stop, nervous, evasive behavior is a pertinent factor in determining reasonable suspicion.”</a:t>
            </a:r>
          </a:p>
          <a:p>
            <a:pPr algn="ctr" eaLnBrk="1" hangingPunct="1">
              <a:buFontTx/>
              <a:buNone/>
            </a:pPr>
            <a:endParaRPr lang="en-US" altLang="en-US" dirty="0" smtClean="0"/>
          </a:p>
        </p:txBody>
      </p:sp>
    </p:spTree>
    <p:extLst>
      <p:ext uri="{BB962C8B-B14F-4D97-AF65-F5344CB8AC3E}">
        <p14:creationId xmlns:p14="http://schemas.microsoft.com/office/powerpoint/2010/main" val="3392612947"/>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17587</Words>
  <Application>Microsoft Office PowerPoint</Application>
  <PresentationFormat>On-screen Show (4:3)</PresentationFormat>
  <Paragraphs>1052</Paragraphs>
  <Slides>280</Slides>
  <Notes>95</Notes>
  <HiddenSlides>0</HiddenSlides>
  <MMClips>0</MMClips>
  <ScaleCrop>false</ScaleCrop>
  <HeadingPairs>
    <vt:vector size="4" baseType="variant">
      <vt:variant>
        <vt:lpstr>Theme</vt:lpstr>
      </vt:variant>
      <vt:variant>
        <vt:i4>5</vt:i4>
      </vt:variant>
      <vt:variant>
        <vt:lpstr>Slide Titles</vt:lpstr>
      </vt:variant>
      <vt:variant>
        <vt:i4>280</vt:i4>
      </vt:variant>
    </vt:vector>
  </HeadingPairs>
  <TitlesOfParts>
    <vt:vector size="285" baseType="lpstr">
      <vt:lpstr>Office Theme</vt:lpstr>
      <vt:lpstr>1_Office Theme</vt:lpstr>
      <vt:lpstr>2_Office Theme</vt:lpstr>
      <vt:lpstr>Waveform</vt:lpstr>
      <vt:lpstr>1_Custom Design</vt:lpstr>
      <vt:lpstr>PEACE OFFICERS ASSOCIATION OF GEORGIA</vt:lpstr>
      <vt:lpstr>Pre-Test</vt:lpstr>
      <vt:lpstr>Pre-Test</vt:lpstr>
      <vt:lpstr>Pre-Test</vt:lpstr>
      <vt:lpstr>Pre-Test</vt:lpstr>
      <vt:lpstr>THE OBJECTIVE REASONABLENESS TEST</vt:lpstr>
      <vt:lpstr>Case Study</vt:lpstr>
      <vt:lpstr>PowerPoint Presentation</vt:lpstr>
      <vt:lpstr>FOUR MAIN ASSETTS </vt:lpstr>
      <vt:lpstr>Interpersonal Skills With Stakeholders</vt:lpstr>
      <vt:lpstr>Stakeholder Issues Victim types Responsible  vs.  Irresponsible</vt:lpstr>
      <vt:lpstr>Recognize the issues, but manage all victims the same, professional and as you would want to be treated.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first glance, the following two crimes appear to have similar characteristics, suggesting they are likely connected.</vt:lpstr>
      <vt:lpstr>When we examine these characteristics in more detail, however, important differences appear.</vt:lpstr>
      <vt:lpstr>PowerPoint Presentation</vt:lpstr>
      <vt:lpstr>Prompt Investigative Trilogy</vt:lpstr>
      <vt:lpstr>THE GOLD STANDARD IN POLICING</vt:lpstr>
      <vt:lpstr>SEARCH AND SEIZURE IN GEORGIA Four (4) Mandatory priorities </vt:lpstr>
      <vt:lpstr>THE NEW WORLD OF VIDEO</vt:lpstr>
      <vt:lpstr>PowerPoint Presentation</vt:lpstr>
      <vt:lpstr>PowerPoint Presentation</vt:lpstr>
      <vt:lpstr>PowerPoint Presentation</vt:lpstr>
      <vt:lpstr>PowerPoint Presentation</vt:lpstr>
      <vt:lpstr>PowerPoint Presentation</vt:lpstr>
      <vt:lpstr>BOTTOM LINE</vt:lpstr>
      <vt:lpstr>THE COMMON SENSE WORLD</vt:lpstr>
      <vt:lpstr>Response versus Initiation </vt:lpstr>
      <vt:lpstr>Caretaking versus Prosecution</vt:lpstr>
      <vt:lpstr>Bottom Line</vt:lpstr>
      <vt:lpstr> “Bratton and Kelling” Dec. 2012 Cops Count, Police matter: of tactics and strategy  IACP Police Chief Mag.</vt:lpstr>
      <vt:lpstr>Why is Policing called Law Enforcement in the 21st Century</vt:lpstr>
      <vt:lpstr>Enforcement Vs. Order Maintenance</vt:lpstr>
      <vt:lpstr>Crime Fighting Vs. Community Policing</vt:lpstr>
      <vt:lpstr>Police Culture</vt:lpstr>
      <vt:lpstr>Police Culture Continued</vt:lpstr>
      <vt:lpstr>Seven Steps for Officers</vt:lpstr>
      <vt:lpstr>Seven Steps Number 2 Continued </vt:lpstr>
      <vt:lpstr>Seven Steps Continued </vt:lpstr>
      <vt:lpstr>Seven Steps Continued </vt:lpstr>
      <vt:lpstr>Seven Steps Continued</vt:lpstr>
      <vt:lpstr>Seven Steps Continued</vt:lpstr>
      <vt:lpstr>Seven Steps </vt:lpstr>
      <vt:lpstr>PowerPoint Presentation</vt:lpstr>
      <vt:lpstr>PowerPoint Presentation</vt:lpstr>
      <vt:lpstr>PowerPoint Presentation</vt:lpstr>
      <vt:lpstr>BOTTOM LINE</vt:lpstr>
      <vt:lpstr>PowerPoint Presentation</vt:lpstr>
      <vt:lpstr>A Finding of fact will not be disturbed by a reviewing court unless clearly erroneous.</vt:lpstr>
      <vt:lpstr>TYPICAL CRIMINAL DEFENSE LAWYER STRATEGY</vt:lpstr>
      <vt:lpstr>7 Maxims in Search &amp; Seizure for Police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police – citizen encounters?</vt:lpstr>
      <vt:lpstr>Other police – citizen encounters?</vt:lpstr>
      <vt:lpstr>Other police – citizen encounters?</vt:lpstr>
      <vt:lpstr>Other police – citizen encounters?</vt:lpstr>
      <vt:lpstr>Other police – citizen encounters?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A stop does not automatically justify a frisk</vt:lpstr>
      <vt:lpstr>Frisk of Suspect</vt:lpstr>
      <vt:lpstr>FRISK/SEARCH State v Andrews 320 Ga. App. 792; 740 (2013)</vt:lpstr>
      <vt:lpstr>PowerPoint Presentation</vt:lpstr>
      <vt:lpstr>PowerPoint Presentation</vt:lpstr>
      <vt:lpstr>Dunn 289 Ga. App. 585 (2008)</vt:lpstr>
      <vt:lpstr>PLAIN FEEL</vt:lpstr>
      <vt:lpstr>PowerPoint Presentation</vt:lpstr>
      <vt:lpstr>PowerPoint Presentation</vt:lpstr>
      <vt:lpstr>PowerPoint Presentation</vt:lpstr>
      <vt:lpstr>FLIGHT ISSUES </vt:lpstr>
      <vt:lpstr>PowerPoint Presentation</vt:lpstr>
      <vt:lpstr>PowerPoint Presentation</vt:lpstr>
      <vt:lpstr>Illinois vs. Wardlow 528 U.S. 119</vt:lpstr>
      <vt:lpstr>Illinois vs. Wardlow cont.</vt:lpstr>
      <vt:lpstr>Always apply the 3 Tiers test</vt:lpstr>
      <vt:lpstr>State V. Dukes 279 Ga app 247 (2006)</vt:lpstr>
      <vt:lpstr>PowerPoint Presentation</vt:lpstr>
      <vt:lpstr>THOMAS v. THE STATE. A13A0308. </vt:lpstr>
      <vt:lpstr>PowerPoint Presentation</vt:lpstr>
      <vt:lpstr>PowerPoint Presentation</vt:lpstr>
      <vt:lpstr>PowerPoint Presentation</vt:lpstr>
      <vt:lpstr>IMPORTANT</vt:lpstr>
      <vt:lpstr>PowerPoint Presentation</vt:lpstr>
      <vt:lpstr>PowerPoint Presentation</vt:lpstr>
      <vt:lpstr>PowerPoint Presentation</vt:lpstr>
      <vt:lpstr>Walker v. State A-13A0444 (2013) GAA (CAUTION)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Walker V. State 322 Ga. App. 821 (June 12th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NASH v. THE STATE. DAVIS v. THE STATE. 323 Ga. App. 438 July 16th 2013  </vt:lpstr>
      <vt:lpstr>Other police – citizen encounters?</vt:lpstr>
      <vt:lpstr>Other police – citizen encounters?</vt:lpstr>
      <vt:lpstr>Other police – citizen encounters?</vt:lpstr>
      <vt:lpstr>Other police – citizen encounters?</vt:lpstr>
      <vt:lpstr>Other police – citizen encounters?</vt:lpstr>
      <vt:lpstr>Indianapolis v. Edmond - 531 U.S. 32 (2000) </vt:lpstr>
      <vt:lpstr>Indianapolis v. Edmond - 531 U.S. 32 (2000) </vt:lpstr>
      <vt:lpstr>Indianapolis v. Edmond - 531 U.S. 32 (2000) </vt:lpstr>
      <vt:lpstr>Indianapolis v. Edmond - 531 U.S. 32 (2000) </vt:lpstr>
      <vt:lpstr>Indianapolis v. Edmond - 531 U.S. 32 (2000) </vt:lpstr>
      <vt:lpstr>GEORGIA ROAD CHECKS</vt:lpstr>
      <vt:lpstr>S12G1287. BROWN v. THE STATE</vt:lpstr>
      <vt:lpstr>S12G1287. BROWN v. THE STATE</vt:lpstr>
      <vt:lpstr> </vt:lpstr>
      <vt:lpstr>PowerPoint Presentation</vt:lpstr>
      <vt:lpstr> </vt:lpstr>
      <vt:lpstr> </vt:lpstr>
      <vt:lpstr>PowerPoint Presentation</vt:lpstr>
      <vt:lpstr>PowerPoint Presentation</vt:lpstr>
      <vt:lpstr>THE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S12G1287. BROWN v. THE STATE ___ Ga ___, October 21,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S13G0178. WILLIAMS v. THE STATE. </vt:lpstr>
      <vt:lpstr>S13G0178. WILLIAMS v. THE STATE. ___ Ga ___, October 21, 2013</vt:lpstr>
      <vt:lpstr>S13G0178. WILLIAMS v. THE STATE. ___ Ga ___, October 21, 2013</vt:lpstr>
      <vt:lpstr>S13G0178. WILLIAMS v. THE STATE. ___ Ga ___, October 21, 2013</vt:lpstr>
      <vt:lpstr>LaFontaine v. State, 269 Ga. 251, 253 (497 SE2d 367) (1998).</vt:lpstr>
      <vt:lpstr>S13G0178. WILLIAMS v. THE STATE. ___ Ga ___, October 21,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STATE v. FOLK. 238 Ga. App. 206</vt:lpstr>
      <vt:lpstr>SEARCHES AND SEIZURES ISSUED BY CATEGORY:</vt:lpstr>
      <vt:lpstr>2. Search Incident to Arrest</vt:lpstr>
      <vt:lpstr>Georgia Case of first impression</vt:lpstr>
      <vt:lpstr>Case Facts </vt:lpstr>
      <vt:lpstr>Hawkins v. State Ga. App. A10A1575 Decided December 2nd 2010</vt:lpstr>
      <vt:lpstr>Hawkins Continued (KEY POINT)</vt:lpstr>
      <vt:lpstr>Courts example in Hawkins</vt:lpstr>
      <vt:lpstr>           Henson V. State          February 16th 2012</vt:lpstr>
      <vt:lpstr>Henson Continued…</vt:lpstr>
      <vt:lpstr>Georgia supreme court upholding of Hawkins             3-23-12</vt:lpstr>
      <vt:lpstr>A lamp that lights our path</vt:lpstr>
      <vt:lpstr>Arizona v. Gant</vt:lpstr>
      <vt:lpstr>Arizona v. Gant</vt:lpstr>
      <vt:lpstr>Arizona v. Gant</vt:lpstr>
      <vt:lpstr>Arizona v. Gant</vt:lpstr>
      <vt:lpstr>Arizona v. Gant</vt:lpstr>
      <vt:lpstr>Arizona v. Gant</vt:lpstr>
      <vt:lpstr>Arizona v. Gant</vt:lpstr>
      <vt:lpstr>Arizona v. Gant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 v. Randolph, 547 U.S. 103 (2006)</vt:lpstr>
      <vt:lpstr>In Fernandez v. California, No. 12-7822 (Feb. 25,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EXIGENT CIRCUMSTANCES</vt:lpstr>
      <vt:lpstr>Examples of Exigent Circumstances</vt:lpstr>
      <vt:lpstr>PowerPoint Presentation</vt:lpstr>
      <vt:lpstr>  The courts went on to say the term “open fields” may include any unoccupied or undeveloped area outside the curtilage.  Curtilage questions should be resolved with particular reference to four factors: </vt:lpstr>
      <vt:lpstr>Search Warrants</vt:lpstr>
      <vt:lpstr>Search Warrants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OFFICERS ASSOCIATION OF GEORGIA</dc:title>
  <dc:creator>John</dc:creator>
  <cp:lastModifiedBy>John</cp:lastModifiedBy>
  <cp:revision>101</cp:revision>
  <dcterms:created xsi:type="dcterms:W3CDTF">2014-03-15T12:51:42Z</dcterms:created>
  <dcterms:modified xsi:type="dcterms:W3CDTF">2014-04-22T12:27:50Z</dcterms:modified>
</cp:coreProperties>
</file>